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1"/>
  </p:notesMasterIdLst>
  <p:sldIdLst>
    <p:sldId id="304" r:id="rId2"/>
    <p:sldId id="305" r:id="rId3"/>
    <p:sldId id="308" r:id="rId4"/>
    <p:sldId id="307" r:id="rId5"/>
    <p:sldId id="258" r:id="rId6"/>
    <p:sldId id="311" r:id="rId7"/>
    <p:sldId id="310" r:id="rId8"/>
    <p:sldId id="309" r:id="rId9"/>
    <p:sldId id="312" r:id="rId10"/>
    <p:sldId id="259" r:id="rId11"/>
    <p:sldId id="260" r:id="rId12"/>
    <p:sldId id="261" r:id="rId13"/>
    <p:sldId id="262" r:id="rId14"/>
    <p:sldId id="265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  <p:sldId id="266" r:id="rId24"/>
    <p:sldId id="277" r:id="rId25"/>
    <p:sldId id="315" r:id="rId26"/>
    <p:sldId id="316" r:id="rId27"/>
    <p:sldId id="318" r:id="rId28"/>
    <p:sldId id="284" r:id="rId29"/>
    <p:sldId id="281" r:id="rId30"/>
  </p:sldIdLst>
  <p:sldSz cx="12192000" cy="6858000"/>
  <p:notesSz cx="6797675" cy="9926638"/>
  <p:defaultTextStyle>
    <a:defPPr>
      <a:defRPr lang="nb-NO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FFC5"/>
    <a:srgbClr val="D1B6E6"/>
    <a:srgbClr val="FF8957"/>
    <a:srgbClr val="546C5A"/>
    <a:srgbClr val="FFFF6D"/>
    <a:srgbClr val="00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ys stil 3 - aks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 autoAdjust="0"/>
    <p:restoredTop sz="87959" autoAdjust="0"/>
  </p:normalViewPr>
  <p:slideViewPr>
    <p:cSldViewPr>
      <p:cViewPr varScale="1">
        <p:scale>
          <a:sx n="107" d="100"/>
          <a:sy n="107" d="100"/>
        </p:scale>
        <p:origin x="52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21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notesViewPr>
    <p:cSldViewPr>
      <p:cViewPr varScale="1">
        <p:scale>
          <a:sx n="78" d="100"/>
          <a:sy n="78" d="100"/>
        </p:scale>
        <p:origin x="33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Thore Smedbold" userId="e2619154-d2b9-4b00-9db4-90392363492b" providerId="ADAL" clId="{C3BB20A3-B18B-964D-A51C-B52C31BFE84A}"/>
    <pc:docChg chg="modSld">
      <pc:chgData name="Hans Thore Smedbold" userId="e2619154-d2b9-4b00-9db4-90392363492b" providerId="ADAL" clId="{C3BB20A3-B18B-964D-A51C-B52C31BFE84A}" dt="2022-05-05T11:57:28.572" v="1" actId="20577"/>
      <pc:docMkLst>
        <pc:docMk/>
      </pc:docMkLst>
      <pc:sldChg chg="modSp mod">
        <pc:chgData name="Hans Thore Smedbold" userId="e2619154-d2b9-4b00-9db4-90392363492b" providerId="ADAL" clId="{C3BB20A3-B18B-964D-A51C-B52C31BFE84A}" dt="2022-05-05T05:16:55.721" v="0" actId="20577"/>
        <pc:sldMkLst>
          <pc:docMk/>
          <pc:sldMk cId="0" sldId="281"/>
        </pc:sldMkLst>
        <pc:spChg chg="mod">
          <ac:chgData name="Hans Thore Smedbold" userId="e2619154-d2b9-4b00-9db4-90392363492b" providerId="ADAL" clId="{C3BB20A3-B18B-964D-A51C-B52C31BFE84A}" dt="2022-05-05T05:16:55.721" v="0" actId="20577"/>
          <ac:spMkLst>
            <pc:docMk/>
            <pc:sldMk cId="0" sldId="281"/>
            <ac:spMk id="3" creationId="{00000000-0000-0000-0000-000000000000}"/>
          </ac:spMkLst>
        </pc:spChg>
      </pc:sldChg>
      <pc:sldChg chg="modNotesTx">
        <pc:chgData name="Hans Thore Smedbold" userId="e2619154-d2b9-4b00-9db4-90392363492b" providerId="ADAL" clId="{C3BB20A3-B18B-964D-A51C-B52C31BFE84A}" dt="2022-05-05T11:57:28.572" v="1" actId="20577"/>
        <pc:sldMkLst>
          <pc:docMk/>
          <pc:sldMk cId="0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fld id="{0F624AA4-F600-40A0-BE67-709CCBD5BA0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089332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EEE30B-32EC-4C83-9AA5-464554CB96A3}" type="slidenum">
              <a:rPr lang="nb-NO" altLang="nb-NO"/>
              <a:pPr/>
              <a:t>1</a:t>
            </a:fld>
            <a:endParaRPr lang="nb-NO" altLang="nb-NO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84FE8-E113-46EC-9C20-CFFE99D69DA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0633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98976-E721-4018-BAA9-9EB196D31A0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838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0" y="685800"/>
            <a:ext cx="24130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685800"/>
            <a:ext cx="7035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387C4-0D94-4A09-83AA-AF7D7FBE13C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79485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685800"/>
            <a:ext cx="9652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25600" y="1981200"/>
            <a:ext cx="4724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7244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25600" y="6096000"/>
            <a:ext cx="19304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096000"/>
            <a:ext cx="3657600" cy="457200"/>
          </a:xfrm>
        </p:spPr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48800" y="152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006EE279-5123-450A-8DF5-CBDE5ECAEDB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26029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3B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86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3BB2E-A700-46D7-A40D-1ECD38B1865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8272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0B260-B503-47C6-8AA6-B4C9B772B0C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1387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5600" y="1981200"/>
            <a:ext cx="4724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724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C67D-C462-4613-8EA0-FC1D78CCB034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3386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FAFD6-2564-4133-B543-BA311A7CDCB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3620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2DEFC-FBFE-4018-AECB-331AE161D9F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6437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911D3-C985-42DC-B8B5-3DD6103FFD3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2005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931AE-943A-4067-85F1-B034FB75E8AE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9341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alt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53B69-1A28-4D41-9869-C680EF292746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4851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B46753-3ECC-CA36-7D6B-74CAB33719B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5538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65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EC4F0FA0-6EBE-DB99-54C4-895A5B0486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63952" y="0"/>
              <a:ext cx="6528048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685800"/>
            <a:ext cx="1013435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tittelstil i malen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0" y="1981200"/>
            <a:ext cx="1013435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dirty="0"/>
              <a:t>Klikk for å redigere tekststiler i malen</a:t>
            </a:r>
          </a:p>
          <a:p>
            <a:pPr lvl="1"/>
            <a:r>
              <a:rPr lang="nb-NO" altLang="nb-NO" dirty="0"/>
              <a:t>Andre nivå</a:t>
            </a:r>
          </a:p>
          <a:p>
            <a:pPr lvl="2"/>
            <a:r>
              <a:rPr lang="nb-NO" altLang="nb-NO" dirty="0"/>
              <a:t>Tredje nivå</a:t>
            </a:r>
          </a:p>
          <a:p>
            <a:pPr lvl="3"/>
            <a:r>
              <a:rPr lang="nb-NO" altLang="nb-NO" dirty="0"/>
              <a:t>Fjerde nivå</a:t>
            </a:r>
          </a:p>
          <a:p>
            <a:pPr lvl="4"/>
            <a:r>
              <a:rPr lang="nb-NO" altLang="nb-NO" dirty="0"/>
              <a:t>Femte nivå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5600" y="6096000"/>
            <a:ext cx="19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096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endParaRPr lang="nb-NO" altLang="nb-NO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152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fld id="{CFFB1F26-B85C-48C5-9DB1-E81039E26EF2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stami.no/content/uploads/2018/08/Forebygging_poster-jpg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dencenterforallergi.dk/eksem-og-erhverv/om-arbejdsbetinget-ekse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fa.dk/da/Forskning/Udgivelse?journalId=87ef9a8a-d6d5-49ee-9ba2-ce8b2913579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71464" y="3573016"/>
            <a:ext cx="10657184" cy="14700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Arbeidsrelaterte hudsykdommer – forebygging og oppfølging </a:t>
            </a:r>
            <a:endParaRPr lang="en-N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03712" y="5043041"/>
            <a:ext cx="6400800" cy="70464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nb-NO" altLang="nb-NO" sz="2000" dirty="0">
                <a:latin typeface="Verdana" pitchFamily="34" charset="0"/>
              </a:rPr>
              <a:t>Hans Thore Smedbold</a:t>
            </a:r>
          </a:p>
          <a:p>
            <a:pPr>
              <a:lnSpc>
                <a:spcPct val="80000"/>
              </a:lnSpc>
            </a:pPr>
            <a:r>
              <a:rPr lang="nb-NO" altLang="nb-NO" sz="2000" dirty="0">
                <a:latin typeface="Verdana" pitchFamily="34" charset="0"/>
              </a:rPr>
              <a:t>Arbeidsmedisinsk avdeling</a:t>
            </a:r>
            <a:r>
              <a:rPr lang="nb-NO" sz="2000" dirty="0"/>
              <a:t> </a:t>
            </a:r>
          </a:p>
          <a:p>
            <a:pPr>
              <a:lnSpc>
                <a:spcPct val="80000"/>
              </a:lnSpc>
            </a:pPr>
            <a:endParaRPr lang="nb-NO" altLang="nb-NO" sz="2000" dirty="0"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CEEFF1-9C94-CF89-C302-8A6A1942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00" y="1270000"/>
            <a:ext cx="63500" cy="76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8CA308-D2FB-F55A-148D-1D49D45D5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6A724-E2D1-EDAC-C8CE-8C0759D969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73957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9808E-DF93-A270-E3A2-0572CDAE751A}"/>
              </a:ext>
            </a:extLst>
          </p:cNvPr>
          <p:cNvSpPr txBox="1"/>
          <p:nvPr/>
        </p:nvSpPr>
        <p:spPr>
          <a:xfrm>
            <a:off x="10490076" y="4676393"/>
            <a:ext cx="18706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Jose </a:t>
            </a:r>
            <a:r>
              <a:rPr lang="nb-NO" sz="1200" dirty="0" err="1"/>
              <a:t>Hernan</a:t>
            </a:r>
            <a:r>
              <a:rPr lang="nb-NO" sz="1200" dirty="0"/>
              <a:t> Alfonso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9B7D88-3FB4-FFAC-D060-E522BB19A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2891" y="456057"/>
            <a:ext cx="2465070" cy="574040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solidFill>
                  <a:schemeClr val="tx1"/>
                </a:solidFill>
              </a:rPr>
              <a:t>Kjemikalier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68665" y="1268760"/>
            <a:ext cx="310102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Farer</a:t>
            </a:r>
            <a:endParaRPr sz="1800" dirty="0">
              <a:latin typeface="Arial"/>
              <a:cs typeface="Arial"/>
            </a:endParaRP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Akutt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vs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effekt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over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tid</a:t>
            </a:r>
            <a:endParaRPr sz="1800" dirty="0">
              <a:latin typeface="Arial"/>
              <a:cs typeface="Arial"/>
            </a:endParaRP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Irriterende</a:t>
            </a: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Etsende</a:t>
            </a:r>
            <a:endParaRPr sz="1800" dirty="0">
              <a:latin typeface="Arial"/>
              <a:cs typeface="Arial"/>
            </a:endParaRP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dirty="0">
                <a:latin typeface="Arial"/>
                <a:cs typeface="Arial"/>
              </a:rPr>
              <a:t>Allergifremkallende</a:t>
            </a: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Kreftfremkallende</a:t>
            </a:r>
            <a:endParaRPr sz="1800" dirty="0">
              <a:latin typeface="Arial"/>
              <a:cs typeface="Arial"/>
            </a:endParaRPr>
          </a:p>
          <a:p>
            <a:pPr marL="756285" indent="-287020">
              <a:buClr>
                <a:srgbClr val="0079C1"/>
              </a:buClr>
              <a:buChar char="–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Andre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40746" y="1168167"/>
            <a:ext cx="20473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Egenskaper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84032" y="1628800"/>
            <a:ext cx="4133215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spcBef>
                <a:spcPts val="100"/>
              </a:spcBef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Form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(gass,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væske, </a:t>
            </a:r>
            <a:r>
              <a:rPr sz="1800" dirty="0">
                <a:latin typeface="Arial"/>
                <a:cs typeface="Arial"/>
              </a:rPr>
              <a:t>faststoff)</a:t>
            </a: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Løslighet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vann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og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 err="1">
                <a:latin typeface="Arial"/>
                <a:cs typeface="Arial"/>
              </a:rPr>
              <a:t>fett</a:t>
            </a:r>
            <a:endParaRPr lang="nb-NO" sz="1800" dirty="0">
              <a:latin typeface="Arial"/>
              <a:cs typeface="Arial"/>
            </a:endParaRP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lang="en-NO" sz="1800" dirty="0">
                <a:latin typeface="Arial"/>
                <a:cs typeface="Arial"/>
              </a:rPr>
              <a:t>pH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Damptrykk,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partikkelstørrelse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Molekylvekt</a:t>
            </a:r>
            <a:endParaRPr sz="1800" dirty="0">
              <a:latin typeface="Arial"/>
              <a:cs typeface="Arial"/>
            </a:endParaRP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Blanding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matrix</a:t>
            </a:r>
          </a:p>
          <a:p>
            <a:pPr marL="299085" indent="-287020">
              <a:buClr>
                <a:srgbClr val="0079C1"/>
              </a:buClr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Andre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65170" y="4582422"/>
            <a:ext cx="4176464" cy="1280479"/>
          </a:xfrm>
          <a:prstGeom prst="rect">
            <a:avLst/>
          </a:prstGeom>
          <a:ln w="25400">
            <a:solidFill>
              <a:srgbClr val="009FA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spcBef>
                <a:spcPts val="265"/>
              </a:spcBef>
            </a:pPr>
            <a:r>
              <a:rPr sz="1800" b="1" spc="-10" dirty="0">
                <a:latin typeface="Calibri"/>
                <a:cs typeface="Calibri"/>
              </a:rPr>
              <a:t>Irritativt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kontakteksem</a:t>
            </a:r>
            <a:endParaRPr sz="1800" dirty="0">
              <a:latin typeface="Calibri"/>
              <a:cs typeface="Calibri"/>
            </a:endParaRPr>
          </a:p>
          <a:p>
            <a:pPr marL="91440" marR="86995"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Irritasjon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overskridelse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hudens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barriere </a:t>
            </a:r>
            <a:r>
              <a:rPr sz="1800" dirty="0">
                <a:latin typeface="Calibri"/>
                <a:cs typeface="Calibri"/>
              </a:rPr>
              <a:t>/ </a:t>
            </a:r>
            <a:r>
              <a:rPr sz="1800" spc="-3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evne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å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lege</a:t>
            </a:r>
            <a:r>
              <a:rPr sz="1800" dirty="0">
                <a:latin typeface="Calibri"/>
                <a:cs typeface="Calibri"/>
              </a:rPr>
              <a:t> seg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selv</a:t>
            </a:r>
            <a:endParaRPr sz="1800" dirty="0">
              <a:latin typeface="Calibri"/>
              <a:cs typeface="Calibri"/>
            </a:endParaRPr>
          </a:p>
          <a:p>
            <a:pPr marL="91440"/>
            <a:r>
              <a:rPr sz="1800" spc="-5" dirty="0">
                <a:latin typeface="Calibri"/>
                <a:cs typeface="Calibri"/>
              </a:rPr>
              <a:t>(såpe,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vann,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mekanisk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slitasje,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kjemikalier)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0746" y="4582423"/>
            <a:ext cx="5347131" cy="1280479"/>
          </a:xfrm>
          <a:prstGeom prst="rect">
            <a:avLst/>
          </a:prstGeom>
          <a:ln w="25400">
            <a:solidFill>
              <a:srgbClr val="009FAE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spcBef>
                <a:spcPts val="265"/>
              </a:spcBef>
            </a:pPr>
            <a:r>
              <a:rPr sz="1800" b="1" spc="-10" dirty="0">
                <a:latin typeface="Calibri"/>
                <a:cs typeface="Calibri"/>
              </a:rPr>
              <a:t>Allergisk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kontakteksem</a:t>
            </a:r>
            <a:endParaRPr sz="1800" dirty="0">
              <a:latin typeface="Calibri"/>
              <a:cs typeface="Calibri"/>
            </a:endParaRPr>
          </a:p>
          <a:p>
            <a:pPr marL="92075" marR="377825">
              <a:spcBef>
                <a:spcPts val="10"/>
              </a:spcBef>
            </a:pPr>
            <a:r>
              <a:rPr sz="1800" spc="-5" dirty="0">
                <a:latin typeface="Calibri"/>
                <a:cs typeface="Calibri"/>
              </a:rPr>
              <a:t>Sensibilisering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av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huden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ved </a:t>
            </a:r>
            <a:r>
              <a:rPr sz="1800" spc="-1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allergifremkallende </a:t>
            </a:r>
            <a:r>
              <a:rPr sz="1800" spc="-3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kjemikalier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trenger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gjennom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huden.</a:t>
            </a:r>
            <a:endParaRPr sz="1800" dirty="0">
              <a:latin typeface="Calibri"/>
              <a:cs typeface="Calibri"/>
            </a:endParaRPr>
          </a:p>
          <a:p>
            <a:pPr marL="92075"/>
            <a:r>
              <a:rPr sz="1800" spc="-10" dirty="0">
                <a:latin typeface="Calibri"/>
                <a:cs typeface="Calibri"/>
              </a:rPr>
              <a:t>Risikoen </a:t>
            </a:r>
            <a:r>
              <a:rPr sz="1800" spc="-15" dirty="0">
                <a:latin typeface="Calibri"/>
                <a:cs typeface="Calibri"/>
              </a:rPr>
              <a:t>øker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hvis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huden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er </a:t>
            </a:r>
            <a:r>
              <a:rPr sz="1800" spc="-5" dirty="0">
                <a:latin typeface="Calibri"/>
                <a:cs typeface="Calibri"/>
              </a:rPr>
              <a:t>irritert </a:t>
            </a:r>
            <a:r>
              <a:rPr sz="1800" dirty="0">
                <a:latin typeface="Calibri"/>
                <a:cs typeface="Calibri"/>
              </a:rPr>
              <a:t>eller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skadet.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2036" y="627389"/>
            <a:ext cx="9212556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Calibri"/>
                <a:cs typeface="Calibri"/>
              </a:rPr>
              <a:t>Opptak</a:t>
            </a:r>
            <a:r>
              <a:rPr b="1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av</a:t>
            </a:r>
            <a:r>
              <a:rPr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kjemikalier</a:t>
            </a:r>
            <a:r>
              <a:rPr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1"/>
                </a:solidFill>
                <a:latin typeface="Calibri"/>
                <a:cs typeface="Calibri"/>
              </a:rPr>
              <a:t>gjennom</a:t>
            </a: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 huden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7710" y="1700808"/>
            <a:ext cx="5870457" cy="4478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Calibri"/>
                <a:cs typeface="Calibri"/>
              </a:rPr>
              <a:t>Viktigste vei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for </a:t>
            </a:r>
            <a:r>
              <a:rPr spc="-5" dirty="0" err="1">
                <a:latin typeface="Calibri"/>
                <a:cs typeface="Calibri"/>
              </a:rPr>
              <a:t>penetrering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</a:t>
            </a:r>
            <a:r>
              <a:rPr lang="nb-NO" dirty="0">
                <a:latin typeface="Calibri"/>
                <a:cs typeface="Calibri"/>
              </a:rPr>
              <a:t> </a:t>
            </a:r>
            <a:r>
              <a:rPr spc="-5" dirty="0" err="1">
                <a:latin typeface="Calibri"/>
                <a:cs typeface="Calibri"/>
              </a:rPr>
              <a:t>hornlaget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er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mellom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intakte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hornceller</a:t>
            </a:r>
            <a:endParaRPr dirty="0">
              <a:latin typeface="Calibri"/>
              <a:cs typeface="Calibri"/>
            </a:endParaRPr>
          </a:p>
          <a:p>
            <a:pPr marL="355600" marR="463550">
              <a:spcBef>
                <a:spcPts val="425"/>
              </a:spcBef>
            </a:pPr>
            <a:r>
              <a:rPr sz="2000" spc="-5" dirty="0">
                <a:latin typeface="Wingdings"/>
                <a:cs typeface="Wingdings"/>
              </a:rPr>
              <a:t>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libri"/>
                <a:cs typeface="Calibri"/>
              </a:rPr>
              <a:t>lipider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hornlaget 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5" dirty="0">
                <a:latin typeface="Calibri"/>
                <a:cs typeface="Calibri"/>
              </a:rPr>
              <a:t>avgjørende for </a:t>
            </a:r>
            <a:r>
              <a:rPr sz="2000" spc="-3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barrierefunksjonen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Andre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transportveier</a:t>
            </a:r>
          </a:p>
          <a:p>
            <a:pPr marL="756285" marR="10160" lvl="1" indent="-287020">
              <a:spcBef>
                <a:spcPts val="440"/>
              </a:spcBef>
              <a:buClr>
                <a:srgbClr val="0079C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i="1" dirty="0">
                <a:latin typeface="Calibri"/>
                <a:cs typeface="Calibri"/>
              </a:rPr>
              <a:t>Appendage </a:t>
            </a:r>
            <a:r>
              <a:rPr sz="2000" i="1" spc="-5" dirty="0">
                <a:latin typeface="Calibri"/>
                <a:cs typeface="Calibri"/>
              </a:rPr>
              <a:t>absorption, </a:t>
            </a:r>
            <a:r>
              <a:rPr sz="2000" dirty="0">
                <a:latin typeface="Calibri"/>
                <a:cs typeface="Calibri"/>
              </a:rPr>
              <a:t>agens </a:t>
            </a:r>
            <a:r>
              <a:rPr sz="2000" spc="-5" dirty="0">
                <a:latin typeface="Calibri"/>
                <a:cs typeface="Calibri"/>
              </a:rPr>
              <a:t>passerer </a:t>
            </a:r>
            <a:r>
              <a:rPr sz="2000" spc="-3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hornlaget </a:t>
            </a:r>
            <a:r>
              <a:rPr sz="2000" dirty="0">
                <a:latin typeface="Calibri"/>
                <a:cs typeface="Calibri"/>
              </a:rPr>
              <a:t>via </a:t>
            </a:r>
            <a:r>
              <a:rPr sz="2000" spc="-5" dirty="0">
                <a:latin typeface="Calibri"/>
                <a:cs typeface="Calibri"/>
              </a:rPr>
              <a:t>hårsekker, </a:t>
            </a:r>
            <a:r>
              <a:rPr sz="2000" dirty="0">
                <a:latin typeface="Calibri"/>
                <a:cs typeface="Calibri"/>
              </a:rPr>
              <a:t>svette- </a:t>
            </a:r>
            <a:r>
              <a:rPr sz="2000" spc="-5" dirty="0">
                <a:latin typeface="Calibri"/>
                <a:cs typeface="Calibri"/>
              </a:rPr>
              <a:t>og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talgkjertler</a:t>
            </a:r>
            <a:endParaRPr sz="2000" dirty="0">
              <a:latin typeface="Calibri"/>
              <a:cs typeface="Calibri"/>
            </a:endParaRPr>
          </a:p>
          <a:p>
            <a:pPr marL="756285" marR="61594" lvl="1" indent="-287020">
              <a:spcBef>
                <a:spcPts val="434"/>
              </a:spcBef>
              <a:buClr>
                <a:srgbClr val="0079C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000" i="1" spc="-5" dirty="0">
                <a:latin typeface="Calibri"/>
                <a:cs typeface="Calibri"/>
              </a:rPr>
              <a:t>Intracellular absorption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ansett å være </a:t>
            </a:r>
            <a:r>
              <a:rPr sz="2000" spc="-3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neglisjerbar</a:t>
            </a:r>
            <a:endParaRPr sz="2000" dirty="0">
              <a:latin typeface="Calibri"/>
              <a:cs typeface="Calibri"/>
            </a:endParaRPr>
          </a:p>
          <a:p>
            <a:pPr marL="355600" marR="63500" indent="-342900">
              <a:spcBef>
                <a:spcPts val="4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>
                <a:latin typeface="Calibri"/>
                <a:cs typeface="Calibri"/>
              </a:rPr>
              <a:t>Transporten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av</a:t>
            </a:r>
            <a:r>
              <a:rPr spc="-5" dirty="0">
                <a:latin typeface="Calibri"/>
                <a:cs typeface="Calibri"/>
              </a:rPr>
              <a:t> kjemiske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agens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gjennom </a:t>
            </a:r>
            <a:r>
              <a:rPr spc="-5" dirty="0">
                <a:latin typeface="Calibri"/>
                <a:cs typeface="Calibri"/>
              </a:rPr>
              <a:t>hornlaget </a:t>
            </a:r>
            <a:r>
              <a:rPr dirty="0">
                <a:latin typeface="Calibri"/>
                <a:cs typeface="Calibri"/>
              </a:rPr>
              <a:t>er </a:t>
            </a:r>
            <a:r>
              <a:rPr spc="-5" dirty="0">
                <a:latin typeface="Calibri"/>
                <a:cs typeface="Calibri"/>
              </a:rPr>
              <a:t>hovedsakelig </a:t>
            </a:r>
            <a:r>
              <a:rPr dirty="0">
                <a:latin typeface="Calibri"/>
                <a:cs typeface="Calibri"/>
              </a:rPr>
              <a:t>en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diffusjonsprosess</a:t>
            </a:r>
            <a:r>
              <a:rPr dirty="0">
                <a:latin typeface="Calibri"/>
                <a:cs typeface="Calibri"/>
              </a:rPr>
              <a:t> (passiv transport)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24192" y="2780928"/>
            <a:ext cx="3383026" cy="20891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70" y="1783002"/>
            <a:ext cx="2545088" cy="6571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1722" y="450851"/>
            <a:ext cx="7147230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dirty="0" err="1">
                <a:solidFill>
                  <a:schemeClr val="tx1"/>
                </a:solidFill>
                <a:latin typeface="Calibri"/>
                <a:cs typeface="Calibri"/>
              </a:rPr>
              <a:t>Eksponering</a:t>
            </a:r>
            <a:r>
              <a:rPr lang="nb-NO" b="1" dirty="0" err="1">
                <a:solidFill>
                  <a:schemeClr val="tx1"/>
                </a:solidFill>
                <a:latin typeface="Calibri"/>
                <a:cs typeface="Calibri"/>
              </a:rPr>
              <a:t>smodell</a:t>
            </a:r>
            <a:endParaRPr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9682" y="1800555"/>
            <a:ext cx="2005964" cy="536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700" spc="-10" dirty="0">
                <a:solidFill>
                  <a:srgbClr val="F1F1F1"/>
                </a:solidFill>
                <a:latin typeface="Calibri"/>
                <a:cs typeface="Calibri"/>
              </a:rPr>
              <a:t>Surface</a:t>
            </a:r>
            <a:r>
              <a:rPr sz="1700" spc="-4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1F1F1"/>
                </a:solidFill>
                <a:latin typeface="Calibri"/>
                <a:cs typeface="Calibri"/>
              </a:rPr>
              <a:t>contamination</a:t>
            </a:r>
            <a:r>
              <a:rPr lang="nb-NO" sz="1700" dirty="0"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F1F1F1"/>
                </a:solidFill>
                <a:latin typeface="Calibri"/>
                <a:cs typeface="Calibri"/>
              </a:rPr>
              <a:t>layer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565" y="1812036"/>
            <a:ext cx="2424701" cy="6766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19441" y="1970025"/>
            <a:ext cx="153352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Air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compartment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56689" y="3357338"/>
            <a:ext cx="7338059" cy="2420620"/>
            <a:chOff x="932688" y="3357338"/>
            <a:chExt cx="7338059" cy="2420620"/>
          </a:xfrm>
        </p:grpSpPr>
        <p:pic>
          <p:nvPicPr>
            <p:cNvPr id="8" name="object 8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4052" y="3357338"/>
              <a:ext cx="2199131" cy="6020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2688" y="5222677"/>
              <a:ext cx="7338059" cy="55492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031104" y="5320030"/>
            <a:ext cx="21831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Skin</a:t>
            </a:r>
            <a:r>
              <a:rPr sz="1700" spc="-5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contamination</a:t>
            </a:r>
            <a:r>
              <a:rPr sz="17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layer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52599" y="2338833"/>
            <a:ext cx="7891780" cy="3776345"/>
            <a:chOff x="528599" y="2338832"/>
            <a:chExt cx="7891780" cy="3776345"/>
          </a:xfrm>
        </p:grpSpPr>
        <p:pic>
          <p:nvPicPr>
            <p:cNvPr id="12" name="object 12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40451" y="2488651"/>
              <a:ext cx="1446323" cy="66146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8599" y="2338831"/>
              <a:ext cx="7891780" cy="3776345"/>
            </a:xfrm>
            <a:custGeom>
              <a:avLst/>
              <a:gdLst/>
              <a:ahLst/>
              <a:cxnLst/>
              <a:rect l="l" t="t" r="r" b="b"/>
              <a:pathLst>
                <a:path w="7891780" h="3776345">
                  <a:moveTo>
                    <a:pt x="311975" y="54102"/>
                  </a:moveTo>
                  <a:lnTo>
                    <a:pt x="297700" y="37084"/>
                  </a:lnTo>
                  <a:lnTo>
                    <a:pt x="41262" y="252095"/>
                  </a:lnTo>
                  <a:lnTo>
                    <a:pt x="57188" y="207772"/>
                  </a:lnTo>
                  <a:lnTo>
                    <a:pt x="59258" y="202057"/>
                  </a:lnTo>
                  <a:lnTo>
                    <a:pt x="56261" y="195580"/>
                  </a:lnTo>
                  <a:lnTo>
                    <a:pt x="44704" y="191516"/>
                  </a:lnTo>
                  <a:lnTo>
                    <a:pt x="38341" y="194437"/>
                  </a:lnTo>
                  <a:lnTo>
                    <a:pt x="36271" y="200279"/>
                  </a:lnTo>
                  <a:lnTo>
                    <a:pt x="0" y="301244"/>
                  </a:lnTo>
                  <a:lnTo>
                    <a:pt x="33261" y="295529"/>
                  </a:lnTo>
                  <a:lnTo>
                    <a:pt x="111772" y="282067"/>
                  </a:lnTo>
                  <a:lnTo>
                    <a:pt x="115836" y="276352"/>
                  </a:lnTo>
                  <a:lnTo>
                    <a:pt x="113766" y="264160"/>
                  </a:lnTo>
                  <a:lnTo>
                    <a:pt x="108013" y="260096"/>
                  </a:lnTo>
                  <a:lnTo>
                    <a:pt x="101968" y="261239"/>
                  </a:lnTo>
                  <a:lnTo>
                    <a:pt x="55448" y="269189"/>
                  </a:lnTo>
                  <a:lnTo>
                    <a:pt x="311975" y="54102"/>
                  </a:lnTo>
                  <a:close/>
                </a:path>
                <a:path w="7891780" h="3776345">
                  <a:moveTo>
                    <a:pt x="430834" y="2903982"/>
                  </a:moveTo>
                  <a:lnTo>
                    <a:pt x="132461" y="2665488"/>
                  </a:lnTo>
                  <a:lnTo>
                    <a:pt x="185153" y="2673223"/>
                  </a:lnTo>
                  <a:lnTo>
                    <a:pt x="190804" y="2669032"/>
                  </a:lnTo>
                  <a:lnTo>
                    <a:pt x="192595" y="2656967"/>
                  </a:lnTo>
                  <a:lnTo>
                    <a:pt x="188391" y="2651252"/>
                  </a:lnTo>
                  <a:lnTo>
                    <a:pt x="110718" y="2639822"/>
                  </a:lnTo>
                  <a:lnTo>
                    <a:pt x="76200" y="2634742"/>
                  </a:lnTo>
                  <a:lnTo>
                    <a:pt x="117055" y="2740533"/>
                  </a:lnTo>
                  <a:lnTo>
                    <a:pt x="123482" y="2743454"/>
                  </a:lnTo>
                  <a:lnTo>
                    <a:pt x="129209" y="2741168"/>
                  </a:lnTo>
                  <a:lnTo>
                    <a:pt x="134937" y="2739009"/>
                  </a:lnTo>
                  <a:lnTo>
                    <a:pt x="137782" y="2732532"/>
                  </a:lnTo>
                  <a:lnTo>
                    <a:pt x="118605" y="2682887"/>
                  </a:lnTo>
                  <a:lnTo>
                    <a:pt x="416966" y="2921254"/>
                  </a:lnTo>
                  <a:lnTo>
                    <a:pt x="430834" y="2903982"/>
                  </a:lnTo>
                  <a:close/>
                </a:path>
                <a:path w="7891780" h="3776345">
                  <a:moveTo>
                    <a:pt x="1443202" y="2834513"/>
                  </a:moveTo>
                  <a:lnTo>
                    <a:pt x="1441297" y="2827782"/>
                  </a:lnTo>
                  <a:lnTo>
                    <a:pt x="1430629" y="2821686"/>
                  </a:lnTo>
                  <a:lnTo>
                    <a:pt x="1423771" y="2823591"/>
                  </a:lnTo>
                  <a:lnTo>
                    <a:pt x="1420850" y="2828925"/>
                  </a:lnTo>
                  <a:lnTo>
                    <a:pt x="1397635" y="2870111"/>
                  </a:lnTo>
                  <a:lnTo>
                    <a:pt x="1356677" y="108394"/>
                  </a:lnTo>
                  <a:lnTo>
                    <a:pt x="1381099" y="148844"/>
                  </a:lnTo>
                  <a:lnTo>
                    <a:pt x="1384147" y="154178"/>
                  </a:lnTo>
                  <a:lnTo>
                    <a:pt x="1391005" y="155829"/>
                  </a:lnTo>
                  <a:lnTo>
                    <a:pt x="1396339" y="152654"/>
                  </a:lnTo>
                  <a:lnTo>
                    <a:pt x="1401546" y="149479"/>
                  </a:lnTo>
                  <a:lnTo>
                    <a:pt x="1403197" y="142621"/>
                  </a:lnTo>
                  <a:lnTo>
                    <a:pt x="1400022" y="137414"/>
                  </a:lnTo>
                  <a:lnTo>
                    <a:pt x="1357820" y="67437"/>
                  </a:lnTo>
                  <a:lnTo>
                    <a:pt x="1344650" y="45593"/>
                  </a:lnTo>
                  <a:lnTo>
                    <a:pt x="1291945" y="138938"/>
                  </a:lnTo>
                  <a:lnTo>
                    <a:pt x="1289024" y="144272"/>
                  </a:lnTo>
                  <a:lnTo>
                    <a:pt x="1290802" y="151130"/>
                  </a:lnTo>
                  <a:lnTo>
                    <a:pt x="1296263" y="154178"/>
                  </a:lnTo>
                  <a:lnTo>
                    <a:pt x="1301597" y="157099"/>
                  </a:lnTo>
                  <a:lnTo>
                    <a:pt x="1308328" y="155194"/>
                  </a:lnTo>
                  <a:lnTo>
                    <a:pt x="1311376" y="149860"/>
                  </a:lnTo>
                  <a:lnTo>
                    <a:pt x="1334452" y="108902"/>
                  </a:lnTo>
                  <a:lnTo>
                    <a:pt x="1375397" y="2870187"/>
                  </a:lnTo>
                  <a:lnTo>
                    <a:pt x="1351127" y="2829941"/>
                  </a:lnTo>
                  <a:lnTo>
                    <a:pt x="1347952" y="2824734"/>
                  </a:lnTo>
                  <a:lnTo>
                    <a:pt x="1341094" y="2823083"/>
                  </a:lnTo>
                  <a:lnTo>
                    <a:pt x="1335887" y="2826258"/>
                  </a:lnTo>
                  <a:lnTo>
                    <a:pt x="1330553" y="2829433"/>
                  </a:lnTo>
                  <a:lnTo>
                    <a:pt x="1328902" y="2836164"/>
                  </a:lnTo>
                  <a:lnTo>
                    <a:pt x="1332077" y="2841498"/>
                  </a:lnTo>
                  <a:lnTo>
                    <a:pt x="1387576" y="2933319"/>
                  </a:lnTo>
                  <a:lnTo>
                    <a:pt x="1399857" y="2911475"/>
                  </a:lnTo>
                  <a:lnTo>
                    <a:pt x="1440154" y="2839847"/>
                  </a:lnTo>
                  <a:lnTo>
                    <a:pt x="1443202" y="2834513"/>
                  </a:lnTo>
                  <a:close/>
                </a:path>
                <a:path w="7891780" h="3776345">
                  <a:moveTo>
                    <a:pt x="2916275" y="1474343"/>
                  </a:moveTo>
                  <a:lnTo>
                    <a:pt x="2897149" y="1463167"/>
                  </a:lnTo>
                  <a:lnTo>
                    <a:pt x="2823692" y="1420241"/>
                  </a:lnTo>
                  <a:lnTo>
                    <a:pt x="2818358" y="1417193"/>
                  </a:lnTo>
                  <a:lnTo>
                    <a:pt x="2811627" y="1418971"/>
                  </a:lnTo>
                  <a:lnTo>
                    <a:pt x="2808452" y="1424305"/>
                  </a:lnTo>
                  <a:lnTo>
                    <a:pt x="2805404" y="1429639"/>
                  </a:lnTo>
                  <a:lnTo>
                    <a:pt x="2807182" y="1436370"/>
                  </a:lnTo>
                  <a:lnTo>
                    <a:pt x="2812516" y="1439545"/>
                  </a:lnTo>
                  <a:lnTo>
                    <a:pt x="2853004" y="1463167"/>
                  </a:lnTo>
                  <a:lnTo>
                    <a:pt x="2308199" y="1463167"/>
                  </a:lnTo>
                  <a:lnTo>
                    <a:pt x="2308199" y="1463040"/>
                  </a:lnTo>
                  <a:lnTo>
                    <a:pt x="2286101" y="1463421"/>
                  </a:lnTo>
                  <a:lnTo>
                    <a:pt x="2307323" y="2870390"/>
                  </a:lnTo>
                  <a:lnTo>
                    <a:pt x="2282926" y="2829941"/>
                  </a:lnTo>
                  <a:lnTo>
                    <a:pt x="2279751" y="2824734"/>
                  </a:lnTo>
                  <a:lnTo>
                    <a:pt x="2272893" y="2823083"/>
                  </a:lnTo>
                  <a:lnTo>
                    <a:pt x="2262479" y="2829433"/>
                  </a:lnTo>
                  <a:lnTo>
                    <a:pt x="2260701" y="2836164"/>
                  </a:lnTo>
                  <a:lnTo>
                    <a:pt x="2263876" y="2841498"/>
                  </a:lnTo>
                  <a:lnTo>
                    <a:pt x="2319375" y="2933319"/>
                  </a:lnTo>
                  <a:lnTo>
                    <a:pt x="2331682" y="2911475"/>
                  </a:lnTo>
                  <a:lnTo>
                    <a:pt x="2372080" y="2839847"/>
                  </a:lnTo>
                  <a:lnTo>
                    <a:pt x="2375001" y="2834513"/>
                  </a:lnTo>
                  <a:lnTo>
                    <a:pt x="2373096" y="2827782"/>
                  </a:lnTo>
                  <a:lnTo>
                    <a:pt x="2362428" y="2821686"/>
                  </a:lnTo>
                  <a:lnTo>
                    <a:pt x="2355697" y="2823591"/>
                  </a:lnTo>
                  <a:lnTo>
                    <a:pt x="2352649" y="2828925"/>
                  </a:lnTo>
                  <a:lnTo>
                    <a:pt x="2329535" y="2869920"/>
                  </a:lnTo>
                  <a:lnTo>
                    <a:pt x="2308529" y="1485392"/>
                  </a:lnTo>
                  <a:lnTo>
                    <a:pt x="2853220" y="1485392"/>
                  </a:lnTo>
                  <a:lnTo>
                    <a:pt x="2812516" y="1509141"/>
                  </a:lnTo>
                  <a:lnTo>
                    <a:pt x="2807182" y="1512316"/>
                  </a:lnTo>
                  <a:lnTo>
                    <a:pt x="2805404" y="1519047"/>
                  </a:lnTo>
                  <a:lnTo>
                    <a:pt x="2808452" y="1524381"/>
                  </a:lnTo>
                  <a:lnTo>
                    <a:pt x="2811627" y="1529715"/>
                  </a:lnTo>
                  <a:lnTo>
                    <a:pt x="2818358" y="1531493"/>
                  </a:lnTo>
                  <a:lnTo>
                    <a:pt x="2823692" y="1528445"/>
                  </a:lnTo>
                  <a:lnTo>
                    <a:pt x="2897365" y="1485392"/>
                  </a:lnTo>
                  <a:lnTo>
                    <a:pt x="2916275" y="1474343"/>
                  </a:lnTo>
                  <a:close/>
                </a:path>
                <a:path w="7891780" h="3776345">
                  <a:moveTo>
                    <a:pt x="2949676" y="1325118"/>
                  </a:moveTo>
                  <a:lnTo>
                    <a:pt x="2857982" y="1269492"/>
                  </a:lnTo>
                  <a:lnTo>
                    <a:pt x="2852648" y="1266317"/>
                  </a:lnTo>
                  <a:lnTo>
                    <a:pt x="2845917" y="1267968"/>
                  </a:lnTo>
                  <a:lnTo>
                    <a:pt x="2842742" y="1273175"/>
                  </a:lnTo>
                  <a:lnTo>
                    <a:pt x="2839567" y="1278509"/>
                  </a:lnTo>
                  <a:lnTo>
                    <a:pt x="2841218" y="1285240"/>
                  </a:lnTo>
                  <a:lnTo>
                    <a:pt x="2886837" y="1312976"/>
                  </a:lnTo>
                  <a:lnTo>
                    <a:pt x="2317724" y="1303083"/>
                  </a:lnTo>
                  <a:lnTo>
                    <a:pt x="2317724" y="108648"/>
                  </a:lnTo>
                  <a:lnTo>
                    <a:pt x="2317724" y="73152"/>
                  </a:lnTo>
                  <a:lnTo>
                    <a:pt x="2317724" y="67564"/>
                  </a:lnTo>
                  <a:lnTo>
                    <a:pt x="2317851" y="108864"/>
                  </a:lnTo>
                  <a:lnTo>
                    <a:pt x="2341473" y="149352"/>
                  </a:lnTo>
                  <a:lnTo>
                    <a:pt x="2344648" y="154686"/>
                  </a:lnTo>
                  <a:lnTo>
                    <a:pt x="2351379" y="156464"/>
                  </a:lnTo>
                  <a:lnTo>
                    <a:pt x="2356713" y="153416"/>
                  </a:lnTo>
                  <a:lnTo>
                    <a:pt x="2362047" y="150241"/>
                  </a:lnTo>
                  <a:lnTo>
                    <a:pt x="2363825" y="143510"/>
                  </a:lnTo>
                  <a:lnTo>
                    <a:pt x="2360777" y="138176"/>
                  </a:lnTo>
                  <a:lnTo>
                    <a:pt x="2319502" y="67564"/>
                  </a:lnTo>
                  <a:lnTo>
                    <a:pt x="2306675" y="45593"/>
                  </a:lnTo>
                  <a:lnTo>
                    <a:pt x="2252573" y="138176"/>
                  </a:lnTo>
                  <a:lnTo>
                    <a:pt x="2249525" y="143510"/>
                  </a:lnTo>
                  <a:lnTo>
                    <a:pt x="2251303" y="150241"/>
                  </a:lnTo>
                  <a:lnTo>
                    <a:pt x="2256637" y="153416"/>
                  </a:lnTo>
                  <a:lnTo>
                    <a:pt x="2261971" y="156464"/>
                  </a:lnTo>
                  <a:lnTo>
                    <a:pt x="2268702" y="154686"/>
                  </a:lnTo>
                  <a:lnTo>
                    <a:pt x="2271877" y="149352"/>
                  </a:lnTo>
                  <a:lnTo>
                    <a:pt x="2295499" y="108864"/>
                  </a:lnTo>
                  <a:lnTo>
                    <a:pt x="2295626" y="108648"/>
                  </a:lnTo>
                  <a:lnTo>
                    <a:pt x="2295499" y="1314069"/>
                  </a:lnTo>
                  <a:lnTo>
                    <a:pt x="2306663" y="1314069"/>
                  </a:lnTo>
                  <a:lnTo>
                    <a:pt x="2306421" y="1325118"/>
                  </a:lnTo>
                  <a:lnTo>
                    <a:pt x="2886418" y="1335087"/>
                  </a:lnTo>
                  <a:lnTo>
                    <a:pt x="2839821" y="1361186"/>
                  </a:lnTo>
                  <a:lnTo>
                    <a:pt x="2837916" y="1367917"/>
                  </a:lnTo>
                  <a:lnTo>
                    <a:pt x="2840964" y="1373251"/>
                  </a:lnTo>
                  <a:lnTo>
                    <a:pt x="2844012" y="1378712"/>
                  </a:lnTo>
                  <a:lnTo>
                    <a:pt x="2850743" y="1380617"/>
                  </a:lnTo>
                  <a:lnTo>
                    <a:pt x="2856077" y="1377569"/>
                  </a:lnTo>
                  <a:lnTo>
                    <a:pt x="2930639" y="1335786"/>
                  </a:lnTo>
                  <a:lnTo>
                    <a:pt x="2949676" y="1325118"/>
                  </a:lnTo>
                  <a:close/>
                </a:path>
                <a:path w="7891780" h="3776345">
                  <a:moveTo>
                    <a:pt x="2971012" y="1565021"/>
                  </a:moveTo>
                  <a:lnTo>
                    <a:pt x="2959963" y="1545590"/>
                  </a:lnTo>
                  <a:lnTo>
                    <a:pt x="2657703" y="1716316"/>
                  </a:lnTo>
                  <a:lnTo>
                    <a:pt x="2684627" y="1670304"/>
                  </a:lnTo>
                  <a:lnTo>
                    <a:pt x="2682849" y="1663446"/>
                  </a:lnTo>
                  <a:lnTo>
                    <a:pt x="2677515" y="1660398"/>
                  </a:lnTo>
                  <a:lnTo>
                    <a:pt x="2672308" y="1657223"/>
                  </a:lnTo>
                  <a:lnTo>
                    <a:pt x="2665450" y="1659001"/>
                  </a:lnTo>
                  <a:lnTo>
                    <a:pt x="2662402" y="1664335"/>
                  </a:lnTo>
                  <a:lnTo>
                    <a:pt x="2608300" y="1756918"/>
                  </a:lnTo>
                  <a:lnTo>
                    <a:pt x="2721711" y="1758569"/>
                  </a:lnTo>
                  <a:lnTo>
                    <a:pt x="2724505" y="1755775"/>
                  </a:lnTo>
                  <a:lnTo>
                    <a:pt x="2726664" y="1753616"/>
                  </a:lnTo>
                  <a:lnTo>
                    <a:pt x="2726906" y="1741424"/>
                  </a:lnTo>
                  <a:lnTo>
                    <a:pt x="2721965" y="1736344"/>
                  </a:lnTo>
                  <a:lnTo>
                    <a:pt x="2668790" y="1735543"/>
                  </a:lnTo>
                  <a:lnTo>
                    <a:pt x="2971012" y="1565021"/>
                  </a:lnTo>
                  <a:close/>
                </a:path>
                <a:path w="7891780" h="3776345">
                  <a:moveTo>
                    <a:pt x="3411194" y="279908"/>
                  </a:moveTo>
                  <a:lnTo>
                    <a:pt x="2826283" y="28562"/>
                  </a:lnTo>
                  <a:lnTo>
                    <a:pt x="2879064" y="22098"/>
                  </a:lnTo>
                  <a:lnTo>
                    <a:pt x="2883382" y="16510"/>
                  </a:lnTo>
                  <a:lnTo>
                    <a:pt x="2882849" y="12319"/>
                  </a:lnTo>
                  <a:lnTo>
                    <a:pt x="2882620" y="10414"/>
                  </a:lnTo>
                  <a:lnTo>
                    <a:pt x="2881985" y="4318"/>
                  </a:lnTo>
                  <a:lnTo>
                    <a:pt x="2876397" y="0"/>
                  </a:lnTo>
                  <a:lnTo>
                    <a:pt x="2763875" y="13843"/>
                  </a:lnTo>
                  <a:lnTo>
                    <a:pt x="2831312" y="105029"/>
                  </a:lnTo>
                  <a:lnTo>
                    <a:pt x="2838170" y="106045"/>
                  </a:lnTo>
                  <a:lnTo>
                    <a:pt x="2848076" y="98679"/>
                  </a:lnTo>
                  <a:lnTo>
                    <a:pt x="2849092" y="91821"/>
                  </a:lnTo>
                  <a:lnTo>
                    <a:pt x="2845536" y="86868"/>
                  </a:lnTo>
                  <a:lnTo>
                    <a:pt x="2817558" y="49009"/>
                  </a:lnTo>
                  <a:lnTo>
                    <a:pt x="3402431" y="300228"/>
                  </a:lnTo>
                  <a:lnTo>
                    <a:pt x="3411194" y="279908"/>
                  </a:lnTo>
                  <a:close/>
                </a:path>
                <a:path w="7891780" h="3776345">
                  <a:moveTo>
                    <a:pt x="4062831" y="3678542"/>
                  </a:moveTo>
                  <a:lnTo>
                    <a:pt x="4061053" y="3671735"/>
                  </a:lnTo>
                  <a:lnTo>
                    <a:pt x="4055846" y="3668611"/>
                  </a:lnTo>
                  <a:lnTo>
                    <a:pt x="4050512" y="3665499"/>
                  </a:lnTo>
                  <a:lnTo>
                    <a:pt x="4043654" y="3667264"/>
                  </a:lnTo>
                  <a:lnTo>
                    <a:pt x="4040606" y="3672560"/>
                  </a:lnTo>
                  <a:lnTo>
                    <a:pt x="4016641" y="3713188"/>
                  </a:lnTo>
                  <a:lnTo>
                    <a:pt x="4018000" y="3382556"/>
                  </a:lnTo>
                  <a:lnTo>
                    <a:pt x="3995775" y="3382467"/>
                  </a:lnTo>
                  <a:lnTo>
                    <a:pt x="3994607" y="3665143"/>
                  </a:lnTo>
                  <a:lnTo>
                    <a:pt x="3994493" y="3713188"/>
                  </a:lnTo>
                  <a:lnTo>
                    <a:pt x="4005440" y="3732187"/>
                  </a:lnTo>
                  <a:lnTo>
                    <a:pt x="3994416" y="3713061"/>
                  </a:lnTo>
                  <a:lnTo>
                    <a:pt x="3967835" y="3666960"/>
                  </a:lnTo>
                  <a:lnTo>
                    <a:pt x="3960977" y="3665143"/>
                  </a:lnTo>
                  <a:lnTo>
                    <a:pt x="3950309" y="3671290"/>
                  </a:lnTo>
                  <a:lnTo>
                    <a:pt x="3948531" y="3678085"/>
                  </a:lnTo>
                  <a:lnTo>
                    <a:pt x="3951579" y="3683393"/>
                  </a:lnTo>
                  <a:lnTo>
                    <a:pt x="4005300" y="3776268"/>
                  </a:lnTo>
                  <a:lnTo>
                    <a:pt x="4018267" y="3754259"/>
                  </a:lnTo>
                  <a:lnTo>
                    <a:pt x="4059783" y="3683825"/>
                  </a:lnTo>
                  <a:lnTo>
                    <a:pt x="4062831" y="3678542"/>
                  </a:lnTo>
                  <a:close/>
                </a:path>
                <a:path w="7891780" h="3776345">
                  <a:moveTo>
                    <a:pt x="4070197" y="1669415"/>
                  </a:moveTo>
                  <a:lnTo>
                    <a:pt x="4067276" y="1663954"/>
                  </a:lnTo>
                  <a:lnTo>
                    <a:pt x="4028097" y="1591183"/>
                  </a:lnTo>
                  <a:lnTo>
                    <a:pt x="4016476" y="1569593"/>
                  </a:lnTo>
                  <a:lnTo>
                    <a:pt x="3956024" y="1665478"/>
                  </a:lnTo>
                  <a:lnTo>
                    <a:pt x="3957548" y="1672336"/>
                  </a:lnTo>
                  <a:lnTo>
                    <a:pt x="3967962" y="1678940"/>
                  </a:lnTo>
                  <a:lnTo>
                    <a:pt x="3974820" y="1677416"/>
                  </a:lnTo>
                  <a:lnTo>
                    <a:pt x="3978122" y="1672209"/>
                  </a:lnTo>
                  <a:lnTo>
                    <a:pt x="4003141" y="1632445"/>
                  </a:lnTo>
                  <a:lnTo>
                    <a:pt x="3996271" y="1836267"/>
                  </a:lnTo>
                  <a:lnTo>
                    <a:pt x="3973931" y="1794891"/>
                  </a:lnTo>
                  <a:lnTo>
                    <a:pt x="3971010" y="1789430"/>
                  </a:lnTo>
                  <a:lnTo>
                    <a:pt x="3964279" y="1787398"/>
                  </a:lnTo>
                  <a:lnTo>
                    <a:pt x="3958945" y="1790319"/>
                  </a:lnTo>
                  <a:lnTo>
                    <a:pt x="3953484" y="1793240"/>
                  </a:lnTo>
                  <a:lnTo>
                    <a:pt x="3951452" y="1799971"/>
                  </a:lnTo>
                  <a:lnTo>
                    <a:pt x="3954373" y="1805432"/>
                  </a:lnTo>
                  <a:lnTo>
                    <a:pt x="4005300" y="1899793"/>
                  </a:lnTo>
                  <a:lnTo>
                    <a:pt x="4018902" y="1878203"/>
                  </a:lnTo>
                  <a:lnTo>
                    <a:pt x="4065752" y="1803908"/>
                  </a:lnTo>
                  <a:lnTo>
                    <a:pt x="4064101" y="1797050"/>
                  </a:lnTo>
                  <a:lnTo>
                    <a:pt x="4058894" y="1793748"/>
                  </a:lnTo>
                  <a:lnTo>
                    <a:pt x="4053814" y="1790446"/>
                  </a:lnTo>
                  <a:lnTo>
                    <a:pt x="4046829" y="1791970"/>
                  </a:lnTo>
                  <a:lnTo>
                    <a:pt x="4043654" y="1797177"/>
                  </a:lnTo>
                  <a:lnTo>
                    <a:pt x="4018483" y="1837169"/>
                  </a:lnTo>
                  <a:lnTo>
                    <a:pt x="4025366" y="1633016"/>
                  </a:lnTo>
                  <a:lnTo>
                    <a:pt x="4050639" y="1679956"/>
                  </a:lnTo>
                  <a:lnTo>
                    <a:pt x="4057370" y="1681988"/>
                  </a:lnTo>
                  <a:lnTo>
                    <a:pt x="4062831" y="1679067"/>
                  </a:lnTo>
                  <a:lnTo>
                    <a:pt x="4068165" y="1676146"/>
                  </a:lnTo>
                  <a:lnTo>
                    <a:pt x="4070197" y="1669415"/>
                  </a:lnTo>
                  <a:close/>
                </a:path>
                <a:path w="7891780" h="3776345">
                  <a:moveTo>
                    <a:pt x="4084675" y="2594610"/>
                  </a:moveTo>
                  <a:lnTo>
                    <a:pt x="4081627" y="2589276"/>
                  </a:lnTo>
                  <a:lnTo>
                    <a:pt x="4040352" y="2518664"/>
                  </a:lnTo>
                  <a:lnTo>
                    <a:pt x="4027525" y="2496693"/>
                  </a:lnTo>
                  <a:lnTo>
                    <a:pt x="3973423" y="2589276"/>
                  </a:lnTo>
                  <a:lnTo>
                    <a:pt x="3970375" y="2594610"/>
                  </a:lnTo>
                  <a:lnTo>
                    <a:pt x="3972153" y="2601341"/>
                  </a:lnTo>
                  <a:lnTo>
                    <a:pt x="3977487" y="2604516"/>
                  </a:lnTo>
                  <a:lnTo>
                    <a:pt x="3982821" y="2607564"/>
                  </a:lnTo>
                  <a:lnTo>
                    <a:pt x="3989552" y="2605786"/>
                  </a:lnTo>
                  <a:lnTo>
                    <a:pt x="3992727" y="2600452"/>
                  </a:lnTo>
                  <a:lnTo>
                    <a:pt x="4016349" y="2559964"/>
                  </a:lnTo>
                  <a:lnTo>
                    <a:pt x="4016476" y="2559748"/>
                  </a:lnTo>
                  <a:lnTo>
                    <a:pt x="4016476" y="2870149"/>
                  </a:lnTo>
                  <a:lnTo>
                    <a:pt x="4027525" y="2889097"/>
                  </a:lnTo>
                  <a:lnTo>
                    <a:pt x="4016349" y="2869933"/>
                  </a:lnTo>
                  <a:lnTo>
                    <a:pt x="3992727" y="2829433"/>
                  </a:lnTo>
                  <a:lnTo>
                    <a:pt x="3989552" y="2824099"/>
                  </a:lnTo>
                  <a:lnTo>
                    <a:pt x="3982821" y="2822321"/>
                  </a:lnTo>
                  <a:lnTo>
                    <a:pt x="3977487" y="2825496"/>
                  </a:lnTo>
                  <a:lnTo>
                    <a:pt x="3972153" y="2828544"/>
                  </a:lnTo>
                  <a:lnTo>
                    <a:pt x="3970375" y="2835402"/>
                  </a:lnTo>
                  <a:lnTo>
                    <a:pt x="4027525" y="2933319"/>
                  </a:lnTo>
                  <a:lnTo>
                    <a:pt x="4040416" y="2911221"/>
                  </a:lnTo>
                  <a:lnTo>
                    <a:pt x="4084675" y="2835402"/>
                  </a:lnTo>
                  <a:lnTo>
                    <a:pt x="4082897" y="2828544"/>
                  </a:lnTo>
                  <a:lnTo>
                    <a:pt x="4077563" y="2825496"/>
                  </a:lnTo>
                  <a:lnTo>
                    <a:pt x="4072229" y="2822321"/>
                  </a:lnTo>
                  <a:lnTo>
                    <a:pt x="4065498" y="2824099"/>
                  </a:lnTo>
                  <a:lnTo>
                    <a:pt x="4062323" y="2829433"/>
                  </a:lnTo>
                  <a:lnTo>
                    <a:pt x="4038701" y="2869933"/>
                  </a:lnTo>
                  <a:lnTo>
                    <a:pt x="4038574" y="2911221"/>
                  </a:lnTo>
                  <a:lnTo>
                    <a:pt x="4038574" y="2905633"/>
                  </a:lnTo>
                  <a:lnTo>
                    <a:pt x="4038574" y="2870149"/>
                  </a:lnTo>
                  <a:lnTo>
                    <a:pt x="4038574" y="2559748"/>
                  </a:lnTo>
                  <a:lnTo>
                    <a:pt x="4038574" y="2524252"/>
                  </a:lnTo>
                  <a:lnTo>
                    <a:pt x="4038574" y="2518664"/>
                  </a:lnTo>
                  <a:lnTo>
                    <a:pt x="4038701" y="2559964"/>
                  </a:lnTo>
                  <a:lnTo>
                    <a:pt x="4062323" y="2600452"/>
                  </a:lnTo>
                  <a:lnTo>
                    <a:pt x="4065498" y="2605786"/>
                  </a:lnTo>
                  <a:lnTo>
                    <a:pt x="4072229" y="2607564"/>
                  </a:lnTo>
                  <a:lnTo>
                    <a:pt x="4077563" y="2604516"/>
                  </a:lnTo>
                  <a:lnTo>
                    <a:pt x="4082897" y="2601341"/>
                  </a:lnTo>
                  <a:lnTo>
                    <a:pt x="4084675" y="2594610"/>
                  </a:lnTo>
                  <a:close/>
                </a:path>
                <a:path w="7891780" h="3776345">
                  <a:moveTo>
                    <a:pt x="4091787" y="930148"/>
                  </a:moveTo>
                  <a:lnTo>
                    <a:pt x="4090263" y="923417"/>
                  </a:lnTo>
                  <a:lnTo>
                    <a:pt x="4079722" y="916940"/>
                  </a:lnTo>
                  <a:lnTo>
                    <a:pt x="4072864" y="918591"/>
                  </a:lnTo>
                  <a:lnTo>
                    <a:pt x="4069689" y="923798"/>
                  </a:lnTo>
                  <a:lnTo>
                    <a:pt x="4044924" y="963891"/>
                  </a:lnTo>
                  <a:lnTo>
                    <a:pt x="4049750" y="769747"/>
                  </a:lnTo>
                  <a:lnTo>
                    <a:pt x="4027525" y="769239"/>
                  </a:lnTo>
                  <a:lnTo>
                    <a:pt x="4022699" y="963345"/>
                  </a:lnTo>
                  <a:lnTo>
                    <a:pt x="3997045" y="916686"/>
                  </a:lnTo>
                  <a:lnTo>
                    <a:pt x="3990314" y="914654"/>
                  </a:lnTo>
                  <a:lnTo>
                    <a:pt x="3984853" y="917702"/>
                  </a:lnTo>
                  <a:lnTo>
                    <a:pt x="3979519" y="920623"/>
                  </a:lnTo>
                  <a:lnTo>
                    <a:pt x="3977614" y="927354"/>
                  </a:lnTo>
                  <a:lnTo>
                    <a:pt x="3980535" y="932815"/>
                  </a:lnTo>
                  <a:lnTo>
                    <a:pt x="4032224" y="1026668"/>
                  </a:lnTo>
                  <a:lnTo>
                    <a:pt x="4045648" y="1004951"/>
                  </a:lnTo>
                  <a:lnTo>
                    <a:pt x="4088612" y="935482"/>
                  </a:lnTo>
                  <a:lnTo>
                    <a:pt x="4091787" y="930148"/>
                  </a:lnTo>
                  <a:close/>
                </a:path>
                <a:path w="7891780" h="3776345">
                  <a:moveTo>
                    <a:pt x="5278475" y="66167"/>
                  </a:moveTo>
                  <a:lnTo>
                    <a:pt x="5262372" y="63119"/>
                  </a:lnTo>
                  <a:lnTo>
                    <a:pt x="5167096" y="45085"/>
                  </a:lnTo>
                  <a:lnTo>
                    <a:pt x="5161254" y="49022"/>
                  </a:lnTo>
                  <a:lnTo>
                    <a:pt x="5158968" y="61087"/>
                  </a:lnTo>
                  <a:lnTo>
                    <a:pt x="5162905" y="66929"/>
                  </a:lnTo>
                  <a:lnTo>
                    <a:pt x="5215255" y="76835"/>
                  </a:lnTo>
                  <a:lnTo>
                    <a:pt x="4611217" y="290703"/>
                  </a:lnTo>
                  <a:lnTo>
                    <a:pt x="4618583" y="311658"/>
                  </a:lnTo>
                  <a:lnTo>
                    <a:pt x="5222672" y="97802"/>
                  </a:lnTo>
                  <a:lnTo>
                    <a:pt x="5192242" y="133731"/>
                  </a:lnTo>
                  <a:lnTo>
                    <a:pt x="5188305" y="138430"/>
                  </a:lnTo>
                  <a:lnTo>
                    <a:pt x="5188813" y="145415"/>
                  </a:lnTo>
                  <a:lnTo>
                    <a:pt x="5193512" y="149352"/>
                  </a:lnTo>
                  <a:lnTo>
                    <a:pt x="5198211" y="153416"/>
                  </a:lnTo>
                  <a:lnTo>
                    <a:pt x="5205196" y="152781"/>
                  </a:lnTo>
                  <a:lnTo>
                    <a:pt x="5209260" y="148082"/>
                  </a:lnTo>
                  <a:lnTo>
                    <a:pt x="5278475" y="66167"/>
                  </a:lnTo>
                  <a:close/>
                </a:path>
                <a:path w="7891780" h="3776345">
                  <a:moveTo>
                    <a:pt x="5823305" y="1325118"/>
                  </a:moveTo>
                  <a:lnTo>
                    <a:pt x="5822670" y="1302893"/>
                  </a:lnTo>
                  <a:lnTo>
                    <a:pt x="5156962" y="1321803"/>
                  </a:lnTo>
                  <a:lnTo>
                    <a:pt x="5197068" y="1296924"/>
                  </a:lnTo>
                  <a:lnTo>
                    <a:pt x="5202275" y="1293622"/>
                  </a:lnTo>
                  <a:lnTo>
                    <a:pt x="5203926" y="1286764"/>
                  </a:lnTo>
                  <a:lnTo>
                    <a:pt x="5200624" y="1281557"/>
                  </a:lnTo>
                  <a:lnTo>
                    <a:pt x="5197449" y="1276350"/>
                  </a:lnTo>
                  <a:lnTo>
                    <a:pt x="5190591" y="1274699"/>
                  </a:lnTo>
                  <a:lnTo>
                    <a:pt x="5185384" y="1278001"/>
                  </a:lnTo>
                  <a:lnTo>
                    <a:pt x="5094325" y="1334643"/>
                  </a:lnTo>
                  <a:lnTo>
                    <a:pt x="5193766" y="1388999"/>
                  </a:lnTo>
                  <a:lnTo>
                    <a:pt x="5200497" y="1386967"/>
                  </a:lnTo>
                  <a:lnTo>
                    <a:pt x="5203545" y="1381633"/>
                  </a:lnTo>
                  <a:lnTo>
                    <a:pt x="5206466" y="1376172"/>
                  </a:lnTo>
                  <a:lnTo>
                    <a:pt x="5204434" y="1369441"/>
                  </a:lnTo>
                  <a:lnTo>
                    <a:pt x="5159997" y="1345184"/>
                  </a:lnTo>
                  <a:lnTo>
                    <a:pt x="5157863" y="1344015"/>
                  </a:lnTo>
                  <a:lnTo>
                    <a:pt x="5823305" y="1325118"/>
                  </a:lnTo>
                  <a:close/>
                </a:path>
                <a:path w="7891780" h="3776345">
                  <a:moveTo>
                    <a:pt x="5839053" y="185293"/>
                  </a:moveTo>
                  <a:lnTo>
                    <a:pt x="5793397" y="110236"/>
                  </a:lnTo>
                  <a:lnTo>
                    <a:pt x="5780125" y="88392"/>
                  </a:lnTo>
                  <a:lnTo>
                    <a:pt x="5724753" y="187452"/>
                  </a:lnTo>
                  <a:lnTo>
                    <a:pt x="5726658" y="194183"/>
                  </a:lnTo>
                  <a:lnTo>
                    <a:pt x="5731992" y="197104"/>
                  </a:lnTo>
                  <a:lnTo>
                    <a:pt x="5737453" y="200152"/>
                  </a:lnTo>
                  <a:lnTo>
                    <a:pt x="5744184" y="198247"/>
                  </a:lnTo>
                  <a:lnTo>
                    <a:pt x="5747232" y="192913"/>
                  </a:lnTo>
                  <a:lnTo>
                    <a:pt x="5770207" y="151777"/>
                  </a:lnTo>
                  <a:lnTo>
                    <a:pt x="5791301" y="1303147"/>
                  </a:lnTo>
                  <a:lnTo>
                    <a:pt x="5813399" y="1302639"/>
                  </a:lnTo>
                  <a:lnTo>
                    <a:pt x="5792432" y="151498"/>
                  </a:lnTo>
                  <a:lnTo>
                    <a:pt x="5820003" y="196850"/>
                  </a:lnTo>
                  <a:lnTo>
                    <a:pt x="5826861" y="198501"/>
                  </a:lnTo>
                  <a:lnTo>
                    <a:pt x="5832195" y="195326"/>
                  </a:lnTo>
                  <a:lnTo>
                    <a:pt x="5837402" y="192151"/>
                  </a:lnTo>
                  <a:lnTo>
                    <a:pt x="5839053" y="185293"/>
                  </a:lnTo>
                  <a:close/>
                </a:path>
                <a:path w="7891780" h="3776345">
                  <a:moveTo>
                    <a:pt x="6693382" y="2845816"/>
                  </a:moveTo>
                  <a:lnTo>
                    <a:pt x="6691604" y="2839085"/>
                  </a:lnTo>
                  <a:lnTo>
                    <a:pt x="6680936" y="2832989"/>
                  </a:lnTo>
                  <a:lnTo>
                    <a:pt x="6674078" y="2834894"/>
                  </a:lnTo>
                  <a:lnTo>
                    <a:pt x="6671030" y="2840228"/>
                  </a:lnTo>
                  <a:lnTo>
                    <a:pt x="6647828" y="2881084"/>
                  </a:lnTo>
                  <a:lnTo>
                    <a:pt x="6617386" y="160947"/>
                  </a:lnTo>
                  <a:lnTo>
                    <a:pt x="6642024" y="202184"/>
                  </a:lnTo>
                  <a:lnTo>
                    <a:pt x="6644741" y="206629"/>
                  </a:lnTo>
                  <a:lnTo>
                    <a:pt x="6651599" y="208407"/>
                  </a:lnTo>
                  <a:lnTo>
                    <a:pt x="6656933" y="205232"/>
                  </a:lnTo>
                  <a:lnTo>
                    <a:pt x="6662140" y="202057"/>
                  </a:lnTo>
                  <a:lnTo>
                    <a:pt x="6663791" y="195199"/>
                  </a:lnTo>
                  <a:lnTo>
                    <a:pt x="6660743" y="189992"/>
                  </a:lnTo>
                  <a:lnTo>
                    <a:pt x="6618770" y="119888"/>
                  </a:lnTo>
                  <a:lnTo>
                    <a:pt x="6605625" y="97917"/>
                  </a:lnTo>
                  <a:lnTo>
                    <a:pt x="6552666" y="191135"/>
                  </a:lnTo>
                  <a:lnTo>
                    <a:pt x="6549618" y="196469"/>
                  </a:lnTo>
                  <a:lnTo>
                    <a:pt x="6551396" y="203327"/>
                  </a:lnTo>
                  <a:lnTo>
                    <a:pt x="6562064" y="209423"/>
                  </a:lnTo>
                  <a:lnTo>
                    <a:pt x="6568922" y="207518"/>
                  </a:lnTo>
                  <a:lnTo>
                    <a:pt x="6572034" y="202057"/>
                  </a:lnTo>
                  <a:lnTo>
                    <a:pt x="6595161" y="161340"/>
                  </a:lnTo>
                  <a:lnTo>
                    <a:pt x="6625603" y="2881579"/>
                  </a:lnTo>
                  <a:lnTo>
                    <a:pt x="6601307" y="2840990"/>
                  </a:lnTo>
                  <a:lnTo>
                    <a:pt x="6598259" y="2835656"/>
                  </a:lnTo>
                  <a:lnTo>
                    <a:pt x="6591401" y="2834005"/>
                  </a:lnTo>
                  <a:lnTo>
                    <a:pt x="6580860" y="2840228"/>
                  </a:lnTo>
                  <a:lnTo>
                    <a:pt x="6579082" y="2847086"/>
                  </a:lnTo>
                  <a:lnTo>
                    <a:pt x="6582257" y="2852420"/>
                  </a:lnTo>
                  <a:lnTo>
                    <a:pt x="6637375" y="2944368"/>
                  </a:lnTo>
                  <a:lnTo>
                    <a:pt x="6649783" y="2922524"/>
                  </a:lnTo>
                  <a:lnTo>
                    <a:pt x="6690334" y="2851150"/>
                  </a:lnTo>
                  <a:lnTo>
                    <a:pt x="6693382" y="2845816"/>
                  </a:lnTo>
                  <a:close/>
                </a:path>
                <a:path w="7891780" h="3776345">
                  <a:moveTo>
                    <a:pt x="7891500" y="301244"/>
                  </a:moveTo>
                  <a:lnTo>
                    <a:pt x="7889456" y="295656"/>
                  </a:lnTo>
                  <a:lnTo>
                    <a:pt x="7854797" y="200406"/>
                  </a:lnTo>
                  <a:lnTo>
                    <a:pt x="7852765" y="194691"/>
                  </a:lnTo>
                  <a:lnTo>
                    <a:pt x="7846415" y="191643"/>
                  </a:lnTo>
                  <a:lnTo>
                    <a:pt x="7840573" y="193802"/>
                  </a:lnTo>
                  <a:lnTo>
                    <a:pt x="7834858" y="195834"/>
                  </a:lnTo>
                  <a:lnTo>
                    <a:pt x="7831810" y="202311"/>
                  </a:lnTo>
                  <a:lnTo>
                    <a:pt x="7833969" y="208026"/>
                  </a:lnTo>
                  <a:lnTo>
                    <a:pt x="7850060" y="252209"/>
                  </a:lnTo>
                  <a:lnTo>
                    <a:pt x="7616037" y="57658"/>
                  </a:lnTo>
                  <a:lnTo>
                    <a:pt x="7601813" y="74803"/>
                  </a:lnTo>
                  <a:lnTo>
                    <a:pt x="7835849" y="269354"/>
                  </a:lnTo>
                  <a:lnTo>
                    <a:pt x="7783296" y="260604"/>
                  </a:lnTo>
                  <a:lnTo>
                    <a:pt x="7777581" y="264668"/>
                  </a:lnTo>
                  <a:lnTo>
                    <a:pt x="7775549" y="276860"/>
                  </a:lnTo>
                  <a:lnTo>
                    <a:pt x="7779740" y="282575"/>
                  </a:lnTo>
                  <a:lnTo>
                    <a:pt x="7891500" y="30124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3572" y="4221480"/>
              <a:ext cx="2220468" cy="62179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194364" y="2636519"/>
            <a:ext cx="1768475" cy="2041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255" algn="ctr">
              <a:spcBef>
                <a:spcPts val="105"/>
              </a:spcBef>
            </a:pPr>
            <a:r>
              <a:rPr sz="1700" spc="-5" dirty="0">
                <a:latin typeface="Calibri"/>
                <a:cs typeface="Calibri"/>
              </a:rPr>
              <a:t>Source</a:t>
            </a:r>
            <a:endParaRPr sz="1700" dirty="0">
              <a:latin typeface="Calibri"/>
              <a:cs typeface="Calibri"/>
            </a:endParaRPr>
          </a:p>
          <a:p>
            <a:pPr marL="12065" marR="5080" indent="8255" algn="ctr">
              <a:lnSpc>
                <a:spcPts val="6920"/>
              </a:lnSpc>
              <a:spcBef>
                <a:spcPts val="835"/>
              </a:spcBef>
            </a:pP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Clothing</a:t>
            </a:r>
            <a:r>
              <a:rPr sz="1700" spc="-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252525"/>
                </a:solidFill>
                <a:latin typeface="Calibri"/>
                <a:cs typeface="Calibri"/>
              </a:rPr>
              <a:t>outer</a:t>
            </a:r>
            <a:r>
              <a:rPr sz="1700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layer </a:t>
            </a:r>
            <a:r>
              <a:rPr sz="1700" spc="-3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Clothing</a:t>
            </a:r>
            <a:r>
              <a:rPr sz="1700" spc="-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52525"/>
                </a:solidFill>
                <a:latin typeface="Calibri"/>
                <a:cs typeface="Calibri"/>
              </a:rPr>
              <a:t>inner</a:t>
            </a:r>
            <a:r>
              <a:rPr sz="1700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700" spc="-15" dirty="0">
                <a:solidFill>
                  <a:srgbClr val="252525"/>
                </a:solidFill>
                <a:latin typeface="Calibri"/>
                <a:cs typeface="Calibri"/>
              </a:rPr>
              <a:t>layer</a:t>
            </a:r>
            <a:endParaRPr sz="17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778001" y="1465263"/>
            <a:ext cx="8625205" cy="4454525"/>
            <a:chOff x="254000" y="1465262"/>
            <a:chExt cx="8625205" cy="4454525"/>
          </a:xfrm>
        </p:grpSpPr>
        <p:sp>
          <p:nvSpPr>
            <p:cNvPr id="17" name="object 17"/>
            <p:cNvSpPr/>
            <p:nvPr/>
          </p:nvSpPr>
          <p:spPr>
            <a:xfrm>
              <a:off x="263525" y="3194050"/>
              <a:ext cx="8606155" cy="1905"/>
            </a:xfrm>
            <a:custGeom>
              <a:avLst/>
              <a:gdLst/>
              <a:ahLst/>
              <a:cxnLst/>
              <a:rect l="l" t="t" r="r" b="b"/>
              <a:pathLst>
                <a:path w="8606155" h="1905">
                  <a:moveTo>
                    <a:pt x="0" y="0"/>
                  </a:moveTo>
                  <a:lnTo>
                    <a:pt x="8605901" y="1524"/>
                  </a:lnTo>
                </a:path>
              </a:pathLst>
            </a:custGeom>
            <a:ln w="19050">
              <a:solidFill>
                <a:srgbClr val="660066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7623" y="4762372"/>
              <a:ext cx="363220" cy="213360"/>
            </a:xfrm>
            <a:custGeom>
              <a:avLst/>
              <a:gdLst/>
              <a:ahLst/>
              <a:cxnLst/>
              <a:rect l="l" t="t" r="r" b="b"/>
              <a:pathLst>
                <a:path w="363220" h="213360">
                  <a:moveTo>
                    <a:pt x="64007" y="111632"/>
                  </a:moveTo>
                  <a:lnTo>
                    <a:pt x="57276" y="113410"/>
                  </a:lnTo>
                  <a:lnTo>
                    <a:pt x="54101" y="118618"/>
                  </a:lnTo>
                  <a:lnTo>
                    <a:pt x="0" y="211327"/>
                  </a:lnTo>
                  <a:lnTo>
                    <a:pt x="107314" y="212851"/>
                  </a:lnTo>
                  <a:lnTo>
                    <a:pt x="113411" y="212851"/>
                  </a:lnTo>
                  <a:lnTo>
                    <a:pt x="116218" y="210184"/>
                  </a:lnTo>
                  <a:lnTo>
                    <a:pt x="24637" y="210184"/>
                  </a:lnTo>
                  <a:lnTo>
                    <a:pt x="13715" y="190753"/>
                  </a:lnTo>
                  <a:lnTo>
                    <a:pt x="49546" y="170536"/>
                  </a:lnTo>
                  <a:lnTo>
                    <a:pt x="73278" y="129920"/>
                  </a:lnTo>
                  <a:lnTo>
                    <a:pt x="76453" y="124587"/>
                  </a:lnTo>
                  <a:lnTo>
                    <a:pt x="74675" y="117728"/>
                  </a:lnTo>
                  <a:lnTo>
                    <a:pt x="64007" y="111632"/>
                  </a:lnTo>
                  <a:close/>
                </a:path>
                <a:path w="363220" h="213360">
                  <a:moveTo>
                    <a:pt x="49546" y="170536"/>
                  </a:moveTo>
                  <a:lnTo>
                    <a:pt x="13715" y="190753"/>
                  </a:lnTo>
                  <a:lnTo>
                    <a:pt x="24637" y="210184"/>
                  </a:lnTo>
                  <a:lnTo>
                    <a:pt x="32060" y="205994"/>
                  </a:lnTo>
                  <a:lnTo>
                    <a:pt x="28828" y="205994"/>
                  </a:lnTo>
                  <a:lnTo>
                    <a:pt x="19431" y="189356"/>
                  </a:lnTo>
                  <a:lnTo>
                    <a:pt x="38550" y="189356"/>
                  </a:lnTo>
                  <a:lnTo>
                    <a:pt x="49546" y="170536"/>
                  </a:lnTo>
                  <a:close/>
                </a:path>
                <a:path w="363220" h="213360">
                  <a:moveTo>
                    <a:pt x="60479" y="189948"/>
                  </a:moveTo>
                  <a:lnTo>
                    <a:pt x="24637" y="210184"/>
                  </a:lnTo>
                  <a:lnTo>
                    <a:pt x="116218" y="210184"/>
                  </a:lnTo>
                  <a:lnTo>
                    <a:pt x="118490" y="208025"/>
                  </a:lnTo>
                  <a:lnTo>
                    <a:pt x="118490" y="201802"/>
                  </a:lnTo>
                  <a:lnTo>
                    <a:pt x="118618" y="195706"/>
                  </a:lnTo>
                  <a:lnTo>
                    <a:pt x="113664" y="190626"/>
                  </a:lnTo>
                  <a:lnTo>
                    <a:pt x="107568" y="190626"/>
                  </a:lnTo>
                  <a:lnTo>
                    <a:pt x="60479" y="189948"/>
                  </a:lnTo>
                  <a:close/>
                </a:path>
                <a:path w="363220" h="213360">
                  <a:moveTo>
                    <a:pt x="19431" y="189356"/>
                  </a:moveTo>
                  <a:lnTo>
                    <a:pt x="28828" y="205994"/>
                  </a:lnTo>
                  <a:lnTo>
                    <a:pt x="38390" y="189630"/>
                  </a:lnTo>
                  <a:lnTo>
                    <a:pt x="19431" y="189356"/>
                  </a:lnTo>
                  <a:close/>
                </a:path>
                <a:path w="363220" h="213360">
                  <a:moveTo>
                    <a:pt x="38390" y="189630"/>
                  </a:moveTo>
                  <a:lnTo>
                    <a:pt x="28828" y="205994"/>
                  </a:lnTo>
                  <a:lnTo>
                    <a:pt x="32060" y="205994"/>
                  </a:lnTo>
                  <a:lnTo>
                    <a:pt x="60479" y="189948"/>
                  </a:lnTo>
                  <a:lnTo>
                    <a:pt x="38390" y="189630"/>
                  </a:lnTo>
                  <a:close/>
                </a:path>
                <a:path w="363220" h="213360">
                  <a:moveTo>
                    <a:pt x="351789" y="0"/>
                  </a:moveTo>
                  <a:lnTo>
                    <a:pt x="49546" y="170536"/>
                  </a:lnTo>
                  <a:lnTo>
                    <a:pt x="38390" y="189630"/>
                  </a:lnTo>
                  <a:lnTo>
                    <a:pt x="60479" y="189948"/>
                  </a:lnTo>
                  <a:lnTo>
                    <a:pt x="362712" y="19303"/>
                  </a:lnTo>
                  <a:lnTo>
                    <a:pt x="351789" y="0"/>
                  </a:lnTo>
                  <a:close/>
                </a:path>
                <a:path w="363220" h="213360">
                  <a:moveTo>
                    <a:pt x="38550" y="189356"/>
                  </a:moveTo>
                  <a:lnTo>
                    <a:pt x="19431" y="189356"/>
                  </a:lnTo>
                  <a:lnTo>
                    <a:pt x="38390" y="189630"/>
                  </a:lnTo>
                  <a:lnTo>
                    <a:pt x="38550" y="18935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4875" y="4071873"/>
              <a:ext cx="2183130" cy="1905"/>
            </a:xfrm>
            <a:custGeom>
              <a:avLst/>
              <a:gdLst/>
              <a:ahLst/>
              <a:cxnLst/>
              <a:rect l="l" t="t" r="r" b="b"/>
              <a:pathLst>
                <a:path w="2183129" h="1904">
                  <a:moveTo>
                    <a:pt x="0" y="0"/>
                  </a:moveTo>
                  <a:lnTo>
                    <a:pt x="2182876" y="1650"/>
                  </a:lnTo>
                </a:path>
              </a:pathLst>
            </a:custGeom>
            <a:ln w="19050">
              <a:solidFill>
                <a:srgbClr val="660066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54601" y="1476375"/>
              <a:ext cx="4050029" cy="1016000"/>
            </a:xfrm>
            <a:custGeom>
              <a:avLst/>
              <a:gdLst/>
              <a:ahLst/>
              <a:cxnLst/>
              <a:rect l="l" t="t" r="r" b="b"/>
              <a:pathLst>
                <a:path w="4050029" h="1016000">
                  <a:moveTo>
                    <a:pt x="0" y="1016000"/>
                  </a:moveTo>
                  <a:lnTo>
                    <a:pt x="1524" y="0"/>
                  </a:lnTo>
                </a:path>
                <a:path w="4050029" h="1016000">
                  <a:moveTo>
                    <a:pt x="4049649" y="0"/>
                  </a:moveTo>
                  <a:lnTo>
                    <a:pt x="12700" y="0"/>
                  </a:lnTo>
                </a:path>
              </a:pathLst>
            </a:custGeom>
            <a:ln w="222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04250" y="1476375"/>
              <a:ext cx="0" cy="3497579"/>
            </a:xfrm>
            <a:custGeom>
              <a:avLst/>
              <a:gdLst/>
              <a:ahLst/>
              <a:cxnLst/>
              <a:rect l="l" t="t" r="r" b="b"/>
              <a:pathLst>
                <a:path h="3497579">
                  <a:moveTo>
                    <a:pt x="0" y="3497326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762875" y="4970398"/>
              <a:ext cx="841375" cy="1905"/>
            </a:xfrm>
            <a:custGeom>
              <a:avLst/>
              <a:gdLst/>
              <a:ahLst/>
              <a:cxnLst/>
              <a:rect l="l" t="t" r="r" b="b"/>
              <a:pathLst>
                <a:path w="841375" h="1904">
                  <a:moveTo>
                    <a:pt x="841375" y="1650"/>
                  </a:moveTo>
                  <a:lnTo>
                    <a:pt x="0" y="0"/>
                  </a:lnTo>
                </a:path>
              </a:pathLst>
            </a:custGeom>
            <a:ln w="222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725" y="4984750"/>
              <a:ext cx="114300" cy="244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8725" y="1531937"/>
              <a:ext cx="341299" cy="25558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3076" y="1563687"/>
              <a:ext cx="341249" cy="25558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700" y="5016436"/>
              <a:ext cx="339648" cy="25571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63525" y="5908675"/>
              <a:ext cx="8606155" cy="1905"/>
            </a:xfrm>
            <a:custGeom>
              <a:avLst/>
              <a:gdLst/>
              <a:ahLst/>
              <a:cxnLst/>
              <a:rect l="l" t="t" r="r" b="b"/>
              <a:pathLst>
                <a:path w="8606155" h="1904">
                  <a:moveTo>
                    <a:pt x="0" y="0"/>
                  </a:moveTo>
                  <a:lnTo>
                    <a:pt x="8605901" y="1587"/>
                  </a:lnTo>
                </a:path>
              </a:pathLst>
            </a:custGeom>
            <a:ln w="19050">
              <a:solidFill>
                <a:srgbClr val="660066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92475" y="1890776"/>
              <a:ext cx="2494280" cy="116205"/>
            </a:xfrm>
            <a:custGeom>
              <a:avLst/>
              <a:gdLst/>
              <a:ahLst/>
              <a:cxnLst/>
              <a:rect l="l" t="t" r="r" b="b"/>
              <a:pathLst>
                <a:path w="2494279" h="116205">
                  <a:moveTo>
                    <a:pt x="2396109" y="1524"/>
                  </a:moveTo>
                  <a:lnTo>
                    <a:pt x="2389251" y="3301"/>
                  </a:lnTo>
                  <a:lnTo>
                    <a:pt x="2386203" y="8509"/>
                  </a:lnTo>
                  <a:lnTo>
                    <a:pt x="2383154" y="13843"/>
                  </a:lnTo>
                  <a:lnTo>
                    <a:pt x="2384933" y="20700"/>
                  </a:lnTo>
                  <a:lnTo>
                    <a:pt x="2430816" y="47472"/>
                  </a:lnTo>
                  <a:lnTo>
                    <a:pt x="2472054" y="47498"/>
                  </a:lnTo>
                  <a:lnTo>
                    <a:pt x="2471928" y="69723"/>
                  </a:lnTo>
                  <a:lnTo>
                    <a:pt x="2430852" y="69723"/>
                  </a:lnTo>
                  <a:lnTo>
                    <a:pt x="2390140" y="93472"/>
                  </a:lnTo>
                  <a:lnTo>
                    <a:pt x="2384805" y="96520"/>
                  </a:lnTo>
                  <a:lnTo>
                    <a:pt x="2383028" y="103377"/>
                  </a:lnTo>
                  <a:lnTo>
                    <a:pt x="2386076" y="108712"/>
                  </a:lnTo>
                  <a:lnTo>
                    <a:pt x="2389251" y="113919"/>
                  </a:lnTo>
                  <a:lnTo>
                    <a:pt x="2395982" y="115697"/>
                  </a:lnTo>
                  <a:lnTo>
                    <a:pt x="2401316" y="112649"/>
                  </a:lnTo>
                  <a:lnTo>
                    <a:pt x="2475047" y="69723"/>
                  </a:lnTo>
                  <a:lnTo>
                    <a:pt x="2471928" y="69723"/>
                  </a:lnTo>
                  <a:lnTo>
                    <a:pt x="2475091" y="69697"/>
                  </a:lnTo>
                  <a:lnTo>
                    <a:pt x="2494026" y="58674"/>
                  </a:lnTo>
                  <a:lnTo>
                    <a:pt x="2401442" y="4572"/>
                  </a:lnTo>
                  <a:lnTo>
                    <a:pt x="2396109" y="1524"/>
                  </a:lnTo>
                  <a:close/>
                </a:path>
                <a:path w="2494279" h="116205">
                  <a:moveTo>
                    <a:pt x="97916" y="0"/>
                  </a:moveTo>
                  <a:lnTo>
                    <a:pt x="92583" y="3048"/>
                  </a:lnTo>
                  <a:lnTo>
                    <a:pt x="0" y="57023"/>
                  </a:lnTo>
                  <a:lnTo>
                    <a:pt x="92583" y="111251"/>
                  </a:lnTo>
                  <a:lnTo>
                    <a:pt x="97916" y="114300"/>
                  </a:lnTo>
                  <a:lnTo>
                    <a:pt x="104648" y="112522"/>
                  </a:lnTo>
                  <a:lnTo>
                    <a:pt x="107823" y="107187"/>
                  </a:lnTo>
                  <a:lnTo>
                    <a:pt x="110871" y="101853"/>
                  </a:lnTo>
                  <a:lnTo>
                    <a:pt x="109092" y="95123"/>
                  </a:lnTo>
                  <a:lnTo>
                    <a:pt x="103759" y="91948"/>
                  </a:lnTo>
                  <a:lnTo>
                    <a:pt x="63090" y="68224"/>
                  </a:lnTo>
                  <a:lnTo>
                    <a:pt x="21971" y="68199"/>
                  </a:lnTo>
                  <a:lnTo>
                    <a:pt x="21971" y="45974"/>
                  </a:lnTo>
                  <a:lnTo>
                    <a:pt x="63207" y="45974"/>
                  </a:lnTo>
                  <a:lnTo>
                    <a:pt x="103886" y="22351"/>
                  </a:lnTo>
                  <a:lnTo>
                    <a:pt x="109092" y="19176"/>
                  </a:lnTo>
                  <a:lnTo>
                    <a:pt x="110871" y="12446"/>
                  </a:lnTo>
                  <a:lnTo>
                    <a:pt x="104775" y="1777"/>
                  </a:lnTo>
                  <a:lnTo>
                    <a:pt x="97916" y="0"/>
                  </a:lnTo>
                  <a:close/>
                </a:path>
                <a:path w="2494279" h="116205">
                  <a:moveTo>
                    <a:pt x="2449904" y="58609"/>
                  </a:moveTo>
                  <a:lnTo>
                    <a:pt x="2430896" y="69697"/>
                  </a:lnTo>
                  <a:lnTo>
                    <a:pt x="2471928" y="69723"/>
                  </a:lnTo>
                  <a:lnTo>
                    <a:pt x="2471936" y="68199"/>
                  </a:lnTo>
                  <a:lnTo>
                    <a:pt x="2466340" y="68199"/>
                  </a:lnTo>
                  <a:lnTo>
                    <a:pt x="2449904" y="58609"/>
                  </a:lnTo>
                  <a:close/>
                </a:path>
                <a:path w="2494279" h="116205">
                  <a:moveTo>
                    <a:pt x="63163" y="45999"/>
                  </a:moveTo>
                  <a:lnTo>
                    <a:pt x="44033" y="57108"/>
                  </a:lnTo>
                  <a:lnTo>
                    <a:pt x="63090" y="68224"/>
                  </a:lnTo>
                  <a:lnTo>
                    <a:pt x="2430896" y="69697"/>
                  </a:lnTo>
                  <a:lnTo>
                    <a:pt x="2449904" y="58609"/>
                  </a:lnTo>
                  <a:lnTo>
                    <a:pt x="2430816" y="47472"/>
                  </a:lnTo>
                  <a:lnTo>
                    <a:pt x="63163" y="45999"/>
                  </a:lnTo>
                  <a:close/>
                </a:path>
                <a:path w="2494279" h="116205">
                  <a:moveTo>
                    <a:pt x="21971" y="45974"/>
                  </a:moveTo>
                  <a:lnTo>
                    <a:pt x="21971" y="68199"/>
                  </a:lnTo>
                  <a:lnTo>
                    <a:pt x="63090" y="68224"/>
                  </a:lnTo>
                  <a:lnTo>
                    <a:pt x="60433" y="66675"/>
                  </a:lnTo>
                  <a:lnTo>
                    <a:pt x="27559" y="66675"/>
                  </a:lnTo>
                  <a:lnTo>
                    <a:pt x="27559" y="47498"/>
                  </a:lnTo>
                  <a:lnTo>
                    <a:pt x="60583" y="47498"/>
                  </a:lnTo>
                  <a:lnTo>
                    <a:pt x="63163" y="45999"/>
                  </a:lnTo>
                  <a:lnTo>
                    <a:pt x="21971" y="45974"/>
                  </a:lnTo>
                  <a:close/>
                </a:path>
                <a:path w="2494279" h="116205">
                  <a:moveTo>
                    <a:pt x="2466340" y="49022"/>
                  </a:moveTo>
                  <a:lnTo>
                    <a:pt x="2449904" y="58609"/>
                  </a:lnTo>
                  <a:lnTo>
                    <a:pt x="2466340" y="68199"/>
                  </a:lnTo>
                  <a:lnTo>
                    <a:pt x="2466340" y="49022"/>
                  </a:lnTo>
                  <a:close/>
                </a:path>
                <a:path w="2494279" h="116205">
                  <a:moveTo>
                    <a:pt x="2472046" y="49022"/>
                  </a:moveTo>
                  <a:lnTo>
                    <a:pt x="2466340" y="49022"/>
                  </a:lnTo>
                  <a:lnTo>
                    <a:pt x="2466340" y="68199"/>
                  </a:lnTo>
                  <a:lnTo>
                    <a:pt x="2471936" y="68199"/>
                  </a:lnTo>
                  <a:lnTo>
                    <a:pt x="2472046" y="49022"/>
                  </a:lnTo>
                  <a:close/>
                </a:path>
                <a:path w="2494279" h="116205">
                  <a:moveTo>
                    <a:pt x="27559" y="47498"/>
                  </a:moveTo>
                  <a:lnTo>
                    <a:pt x="27559" y="66675"/>
                  </a:lnTo>
                  <a:lnTo>
                    <a:pt x="44033" y="57108"/>
                  </a:lnTo>
                  <a:lnTo>
                    <a:pt x="27559" y="47498"/>
                  </a:lnTo>
                  <a:close/>
                </a:path>
                <a:path w="2494279" h="116205">
                  <a:moveTo>
                    <a:pt x="44033" y="57108"/>
                  </a:moveTo>
                  <a:lnTo>
                    <a:pt x="27559" y="66675"/>
                  </a:lnTo>
                  <a:lnTo>
                    <a:pt x="60433" y="66675"/>
                  </a:lnTo>
                  <a:lnTo>
                    <a:pt x="44033" y="57108"/>
                  </a:lnTo>
                  <a:close/>
                </a:path>
                <a:path w="2494279" h="116205">
                  <a:moveTo>
                    <a:pt x="2430816" y="47472"/>
                  </a:moveTo>
                  <a:lnTo>
                    <a:pt x="2449904" y="58609"/>
                  </a:lnTo>
                  <a:lnTo>
                    <a:pt x="2466340" y="49022"/>
                  </a:lnTo>
                  <a:lnTo>
                    <a:pt x="2472046" y="49022"/>
                  </a:lnTo>
                  <a:lnTo>
                    <a:pt x="2472054" y="47498"/>
                  </a:lnTo>
                  <a:lnTo>
                    <a:pt x="2430816" y="47472"/>
                  </a:lnTo>
                  <a:close/>
                </a:path>
                <a:path w="2494279" h="116205">
                  <a:moveTo>
                    <a:pt x="60583" y="47498"/>
                  </a:moveTo>
                  <a:lnTo>
                    <a:pt x="27559" y="47498"/>
                  </a:lnTo>
                  <a:lnTo>
                    <a:pt x="44033" y="57108"/>
                  </a:lnTo>
                  <a:lnTo>
                    <a:pt x="60583" y="47498"/>
                  </a:lnTo>
                  <a:close/>
                </a:path>
                <a:path w="2494279" h="116205">
                  <a:moveTo>
                    <a:pt x="63207" y="45974"/>
                  </a:moveTo>
                  <a:lnTo>
                    <a:pt x="21971" y="45974"/>
                  </a:lnTo>
                  <a:lnTo>
                    <a:pt x="63163" y="4599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0450" y="3113087"/>
              <a:ext cx="341249" cy="255587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3738245" y="6270900"/>
            <a:ext cx="4841240" cy="462280"/>
          </a:xfrm>
          <a:custGeom>
            <a:avLst/>
            <a:gdLst/>
            <a:ahLst/>
            <a:cxnLst/>
            <a:rect l="l" t="t" r="r" b="b"/>
            <a:pathLst>
              <a:path w="4841240" h="462279">
                <a:moveTo>
                  <a:pt x="4840985" y="0"/>
                </a:moveTo>
                <a:lnTo>
                  <a:pt x="0" y="0"/>
                </a:lnTo>
                <a:lnTo>
                  <a:pt x="0" y="461670"/>
                </a:lnTo>
                <a:lnTo>
                  <a:pt x="4840985" y="461670"/>
                </a:lnTo>
                <a:lnTo>
                  <a:pt x="4840985" y="0"/>
                </a:lnTo>
                <a:close/>
              </a:path>
            </a:pathLst>
          </a:custGeom>
          <a:solidFill>
            <a:srgbClr val="FFF8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817367" y="6300622"/>
            <a:ext cx="4117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Schneider </a:t>
            </a:r>
            <a:r>
              <a:rPr sz="1200" dirty="0">
                <a:latin typeface="Arial"/>
                <a:cs typeface="Arial"/>
              </a:rPr>
              <a:t>et </a:t>
            </a:r>
            <a:r>
              <a:rPr sz="1200" spc="-5" dirty="0">
                <a:latin typeface="Arial"/>
                <a:cs typeface="Arial"/>
              </a:rPr>
              <a:t>al. Conceptual </a:t>
            </a:r>
            <a:r>
              <a:rPr sz="1200" dirty="0">
                <a:latin typeface="Arial"/>
                <a:cs typeface="Arial"/>
              </a:rPr>
              <a:t>model for </a:t>
            </a:r>
            <a:r>
              <a:rPr sz="1200" spc="-5" dirty="0">
                <a:latin typeface="Arial"/>
                <a:cs typeface="Arial"/>
              </a:rPr>
              <a:t>assessment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dermal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exposure.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Occup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Environ Med (1999)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vol.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56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(11)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pp. </a:t>
            </a:r>
            <a:r>
              <a:rPr sz="1200" dirty="0">
                <a:latin typeface="Arial"/>
                <a:cs typeface="Arial"/>
              </a:rPr>
              <a:t>765-73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464" y="404664"/>
            <a:ext cx="9220255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</a:rPr>
              <a:t>Hva</a:t>
            </a:r>
            <a:r>
              <a:rPr b="1" spc="-10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skjer</a:t>
            </a:r>
            <a:r>
              <a:rPr b="1" spc="5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med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kjemikalier</a:t>
            </a:r>
            <a:r>
              <a:rPr b="1" spc="-10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på huden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2892" y="1354684"/>
            <a:ext cx="7832725" cy="285432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fordamper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Noe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renner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/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tørkes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vekk</a:t>
            </a: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Noe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tas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opp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huden</a:t>
            </a:r>
            <a:endParaRPr sz="3200" dirty="0">
              <a:latin typeface="Arial"/>
              <a:cs typeface="Arial"/>
            </a:endParaRPr>
          </a:p>
          <a:p>
            <a:pPr marL="355600" marR="5080" indent="-342900">
              <a:spcBef>
                <a:spcPts val="76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Noe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går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gjennom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huden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og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over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 blod</a:t>
            </a:r>
            <a:r>
              <a:rPr sz="3200" spc="-10" dirty="0">
                <a:latin typeface="Arial"/>
                <a:cs typeface="Arial"/>
              </a:rPr>
              <a:t> og </a:t>
            </a:r>
            <a:r>
              <a:rPr sz="3200" spc="-8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lymfesystem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504" y="548680"/>
            <a:ext cx="7565516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  <a:latin typeface="Calibri"/>
                <a:cs typeface="Calibri"/>
              </a:rPr>
              <a:t>Vått</a:t>
            </a:r>
            <a:r>
              <a:rPr b="1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arbeid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0390" y="2232660"/>
            <a:ext cx="5951220" cy="180690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spcBef>
                <a:spcPts val="8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Vann </a:t>
            </a:r>
            <a:r>
              <a:rPr sz="3200" dirty="0">
                <a:latin typeface="Calibri"/>
                <a:cs typeface="Calibri"/>
              </a:rPr>
              <a:t>et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løsningsmiddel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 err="1">
                <a:latin typeface="Calibri"/>
                <a:cs typeface="Calibri"/>
              </a:rPr>
              <a:t>huden</a:t>
            </a:r>
            <a:endParaRPr lang="nb-NO" sz="3200" spc="-5" dirty="0">
              <a:latin typeface="Calibri"/>
              <a:cs typeface="Calibri"/>
            </a:endParaRPr>
          </a:p>
          <a:p>
            <a:pPr marL="12700">
              <a:spcBef>
                <a:spcPts val="870"/>
              </a:spcBef>
              <a:buClr>
                <a:srgbClr val="0079C1"/>
              </a:buClr>
              <a:tabLst>
                <a:tab pos="354965" algn="l"/>
                <a:tab pos="355600" algn="l"/>
              </a:tabLst>
            </a:pPr>
            <a:endParaRPr sz="3200" dirty="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Arbeid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</a:t>
            </a:r>
            <a:r>
              <a:rPr sz="3200" spc="-5" dirty="0">
                <a:latin typeface="Calibri"/>
                <a:cs typeface="Calibri"/>
              </a:rPr>
              <a:t> hansker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vått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arbeid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9496" y="383231"/>
            <a:ext cx="6098286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</a:rPr>
              <a:t>Arbeid</a:t>
            </a:r>
            <a:r>
              <a:rPr b="1" spc="-40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tørt</a:t>
            </a:r>
            <a:r>
              <a:rPr b="1" spc="-20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og</a:t>
            </a:r>
            <a:r>
              <a:rPr b="1" spc="-20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rent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2892" y="1419606"/>
            <a:ext cx="692340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Kunnskap,</a:t>
            </a:r>
            <a:r>
              <a:rPr spc="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verktøy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og</a:t>
            </a:r>
            <a:r>
              <a:rPr spc="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arbeidspraksis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som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barrierer</a:t>
            </a:r>
            <a:endParaRPr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3000">
              <a:latin typeface="Arial"/>
              <a:cs typeface="Arial"/>
            </a:endParaRPr>
          </a:p>
          <a:p>
            <a:pPr marL="355600" indent="-342900"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Tannleger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(applikasjonsverktøy)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2891" y="5443524"/>
            <a:ext cx="6148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pc="-5" dirty="0">
                <a:latin typeface="Arial"/>
                <a:cs typeface="Arial"/>
              </a:rPr>
              <a:t>Renholdsbransjen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(fagbrev,</a:t>
            </a:r>
            <a:r>
              <a:rPr spc="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tørre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metoder)</a:t>
            </a:r>
            <a:endParaRPr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08728" y="2977133"/>
            <a:ext cx="2502027" cy="167995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8226" y="2934590"/>
            <a:ext cx="2211578" cy="221157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9426" y="2945383"/>
            <a:ext cx="2764408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465" y="520087"/>
            <a:ext cx="9649072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</a:rPr>
              <a:t>Kilder </a:t>
            </a:r>
            <a:r>
              <a:rPr b="1" dirty="0">
                <a:solidFill>
                  <a:schemeClr val="tx1"/>
                </a:solidFill>
              </a:rPr>
              <a:t>til</a:t>
            </a:r>
            <a:r>
              <a:rPr b="1" spc="-10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informasjon</a:t>
            </a:r>
            <a:r>
              <a:rPr b="1" spc="5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om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dirty="0" err="1">
                <a:solidFill>
                  <a:schemeClr val="tx1"/>
                </a:solidFill>
              </a:rPr>
              <a:t>hanske</a:t>
            </a:r>
            <a:r>
              <a:rPr lang="nb-NO" b="1" dirty="0">
                <a:solidFill>
                  <a:schemeClr val="tx1"/>
                </a:solidFill>
              </a:rPr>
              <a:t>bruk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9536" y="1556792"/>
            <a:ext cx="5835015" cy="405046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77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 err="1">
                <a:latin typeface="Arial"/>
                <a:cs typeface="Arial"/>
              </a:rPr>
              <a:t>Sikkerhetsdatablader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Standarder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spcBef>
                <a:spcPts val="76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Hanskeguider</a:t>
            </a:r>
            <a:endParaRPr sz="3200" dirty="0">
              <a:latin typeface="Arial"/>
              <a:cs typeface="Arial"/>
            </a:endParaRPr>
          </a:p>
          <a:p>
            <a:pPr marL="756285" lvl="1" indent="-287020">
              <a:spcBef>
                <a:spcPts val="690"/>
              </a:spcBef>
              <a:buClr>
                <a:srgbClr val="0079C1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Leverandør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informasjon</a:t>
            </a:r>
          </a:p>
          <a:p>
            <a:pPr marL="756285" lvl="1" indent="-287020">
              <a:spcBef>
                <a:spcPts val="675"/>
              </a:spcBef>
              <a:buClr>
                <a:srgbClr val="0079C1"/>
              </a:buClr>
              <a:buChar char="•"/>
              <a:tabLst>
                <a:tab pos="756285" algn="l"/>
                <a:tab pos="756920" algn="l"/>
              </a:tabLst>
            </a:pPr>
            <a:r>
              <a:rPr sz="2800" spc="-5" dirty="0" err="1">
                <a:latin typeface="Arial"/>
                <a:cs typeface="Arial"/>
              </a:rPr>
              <a:t>Uavhengig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informasjon</a:t>
            </a:r>
          </a:p>
          <a:p>
            <a:pPr marL="355600" indent="-342900">
              <a:spcBef>
                <a:spcPts val="86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GB" sz="3200" dirty="0">
                <a:latin typeface="Arial"/>
                <a:cs typeface="Arial"/>
              </a:rPr>
              <a:t>REACH</a:t>
            </a:r>
            <a:r>
              <a:rPr lang="en-GB" sz="3200" spc="-10" dirty="0">
                <a:latin typeface="Arial"/>
                <a:cs typeface="Arial"/>
              </a:rPr>
              <a:t> </a:t>
            </a:r>
            <a:r>
              <a:rPr lang="en-GB" sz="3200" spc="-5" dirty="0" err="1">
                <a:latin typeface="Arial"/>
                <a:cs typeface="Arial"/>
              </a:rPr>
              <a:t>Eksponeringssenarier</a:t>
            </a:r>
            <a:endParaRPr lang="en-GB" sz="3200" spc="-5" dirty="0">
              <a:latin typeface="Arial"/>
              <a:cs typeface="Arial"/>
            </a:endParaRPr>
          </a:p>
          <a:p>
            <a:pPr marL="355600" indent="-342900">
              <a:spcBef>
                <a:spcPts val="86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GB" sz="3200" spc="-5" dirty="0" err="1">
                <a:latin typeface="Arial"/>
                <a:cs typeface="Arial"/>
              </a:rPr>
              <a:t>Faglitteratur</a:t>
            </a:r>
            <a:endParaRPr lang="en-GB" sz="3200" dirty="0">
              <a:latin typeface="Arial"/>
              <a:cs typeface="Arial"/>
            </a:endParaRP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9B588F15-010E-7CDB-7614-A80C2E203F84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2436114"/>
            <a:ext cx="2300986" cy="19857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046" y="378096"/>
            <a:ext cx="8501620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Eksempel:</a:t>
            </a:r>
            <a:r>
              <a:rPr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chemeClr val="tx1"/>
                </a:solidFill>
                <a:latin typeface="Calibri"/>
                <a:cs typeface="Calibri"/>
              </a:rPr>
              <a:t>Eksponeringssenario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59496" y="1023389"/>
            <a:ext cx="10297144" cy="2494536"/>
            <a:chOff x="561931" y="1387855"/>
            <a:chExt cx="7745730" cy="17856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931" y="1387855"/>
              <a:ext cx="7745647" cy="178562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20337" y="2250186"/>
              <a:ext cx="4518660" cy="798195"/>
            </a:xfrm>
            <a:custGeom>
              <a:avLst/>
              <a:gdLst/>
              <a:ahLst/>
              <a:cxnLst/>
              <a:rect l="l" t="t" r="r" b="b"/>
              <a:pathLst>
                <a:path w="4518659" h="798194">
                  <a:moveTo>
                    <a:pt x="0" y="80644"/>
                  </a:moveTo>
                  <a:lnTo>
                    <a:pt x="806831" y="80644"/>
                  </a:lnTo>
                </a:path>
                <a:path w="4518659" h="798194">
                  <a:moveTo>
                    <a:pt x="3003168" y="8889"/>
                  </a:moveTo>
                  <a:lnTo>
                    <a:pt x="4518279" y="0"/>
                  </a:lnTo>
                </a:path>
                <a:path w="4518659" h="798194">
                  <a:moveTo>
                    <a:pt x="493013" y="797813"/>
                  </a:moveTo>
                  <a:lnTo>
                    <a:pt x="2895600" y="797813"/>
                  </a:lnTo>
                </a:path>
              </a:pathLst>
            </a:custGeom>
            <a:ln w="19050">
              <a:solidFill>
                <a:srgbClr val="ED38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040216" y="4221088"/>
            <a:ext cx="2596356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Henvisning til EN374 </a:t>
            </a:r>
            <a:r>
              <a:rPr sz="1800" dirty="0">
                <a:latin typeface="Arial"/>
                <a:cs typeface="Arial"/>
              </a:rPr>
              <a:t>– </a:t>
            </a:r>
            <a:r>
              <a:rPr sz="1800" spc="-4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standard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testing </a:t>
            </a:r>
            <a:r>
              <a:rPr sz="1800" dirty="0">
                <a:latin typeface="Arial"/>
                <a:cs typeface="Arial"/>
              </a:rPr>
              <a:t>av </a:t>
            </a:r>
            <a:r>
              <a:rPr sz="1800" spc="-4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hansker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10" dirty="0">
                <a:latin typeface="Arial"/>
                <a:cs typeface="Arial"/>
              </a:rPr>
              <a:t> CE </a:t>
            </a:r>
            <a:r>
              <a:rPr sz="1800" spc="-5" dirty="0">
                <a:latin typeface="Arial"/>
                <a:cs typeface="Arial"/>
              </a:rPr>
              <a:t>merking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88" y="3284984"/>
            <a:ext cx="5976664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9420" y="426172"/>
            <a:ext cx="7133469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Eksempel:</a:t>
            </a:r>
            <a:r>
              <a:rPr b="1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Sikkerhetsdatablad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3552" y="1219645"/>
            <a:ext cx="54273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”Benytt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egnet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kjemikaliehanske”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1664" y="1219645"/>
            <a:ext cx="3191510" cy="520065"/>
          </a:xfrm>
          <a:custGeom>
            <a:avLst/>
            <a:gdLst/>
            <a:ahLst/>
            <a:cxnLst/>
            <a:rect l="l" t="t" r="r" b="b"/>
            <a:pathLst>
              <a:path w="3191510" h="520064">
                <a:moveTo>
                  <a:pt x="3012186" y="520064"/>
                </a:moveTo>
                <a:lnTo>
                  <a:pt x="0" y="0"/>
                </a:lnTo>
              </a:path>
              <a:path w="3191510" h="520064">
                <a:moveTo>
                  <a:pt x="3191383" y="44831"/>
                </a:moveTo>
                <a:lnTo>
                  <a:pt x="0" y="502031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512" y="1990218"/>
            <a:ext cx="8712968" cy="39130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504" y="487339"/>
            <a:ext cx="8573629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Eksempel:</a:t>
            </a:r>
            <a:r>
              <a:rPr b="1" spc="-9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b="1" dirty="0" err="1">
                <a:solidFill>
                  <a:schemeClr val="tx1"/>
                </a:solidFill>
                <a:latin typeface="Calibri"/>
                <a:cs typeface="Calibri"/>
              </a:rPr>
              <a:t>Hanske</a:t>
            </a:r>
            <a:r>
              <a:rPr lang="nb-NO" b="1" dirty="0">
                <a:solidFill>
                  <a:schemeClr val="tx1"/>
                </a:solidFill>
                <a:latin typeface="Calibri"/>
                <a:cs typeface="Calibri"/>
              </a:rPr>
              <a:t>guider</a:t>
            </a:r>
            <a:endParaRPr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47528" y="1340768"/>
            <a:ext cx="9365716" cy="1648527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spcBef>
                <a:spcPts val="894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Leverandør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veiledninger</a:t>
            </a:r>
            <a:r>
              <a:rPr sz="3200" dirty="0">
                <a:latin typeface="Calibri"/>
                <a:cs typeface="Calibri"/>
              </a:rPr>
              <a:t> /</a:t>
            </a:r>
            <a:r>
              <a:rPr sz="3200" spc="4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hanskedatablad</a:t>
            </a:r>
            <a:endParaRPr sz="3200" dirty="0">
              <a:latin typeface="Calibri"/>
              <a:cs typeface="Calibri"/>
            </a:endParaRPr>
          </a:p>
          <a:p>
            <a:pPr marL="756285" marR="109220" lvl="1" indent="-287020">
              <a:spcBef>
                <a:spcPts val="690"/>
              </a:spcBef>
              <a:buClr>
                <a:srgbClr val="0079C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Alle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hanskeleverandører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utarbeidet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egne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veiledninger</a:t>
            </a:r>
            <a:endParaRPr sz="2800" dirty="0">
              <a:latin typeface="Calibri"/>
              <a:cs typeface="Calibri"/>
            </a:endParaRPr>
          </a:p>
          <a:p>
            <a:pPr marL="756285" lvl="1" indent="-287020">
              <a:spcBef>
                <a:spcPts val="670"/>
              </a:spcBef>
              <a:buClr>
                <a:srgbClr val="0079C1"/>
              </a:buClr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Forskjeller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mellom </a:t>
            </a:r>
            <a:r>
              <a:rPr sz="2800" spc="-10" dirty="0">
                <a:latin typeface="Calibri"/>
                <a:cs typeface="Calibri"/>
              </a:rPr>
              <a:t>produsentene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3356992"/>
            <a:ext cx="6408712" cy="3237618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id="{7250E597-41E6-1B58-3043-32983B89400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80" y="3214347"/>
            <a:ext cx="5328592" cy="25909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0403-9244-43ED-46DC-79F601A0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322597"/>
            <a:ext cx="10134352" cy="1066800"/>
          </a:xfrm>
        </p:spPr>
        <p:txBody>
          <a:bodyPr/>
          <a:lstStyle/>
          <a:p>
            <a:r>
              <a:rPr lang="nb-NO" dirty="0"/>
              <a:t>Innhold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87DE-AFDE-4751-BC38-5EF6D669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485900"/>
            <a:ext cx="10134352" cy="3886200"/>
          </a:xfrm>
        </p:spPr>
        <p:txBody>
          <a:bodyPr/>
          <a:lstStyle/>
          <a:p>
            <a:r>
              <a:rPr lang="nb-NO" dirty="0"/>
              <a:t>Nyttige kilder / nettsteder </a:t>
            </a:r>
          </a:p>
          <a:p>
            <a:r>
              <a:rPr lang="nb-NO" dirty="0"/>
              <a:t>Forekomst av arbeidsrelaterte hudplager og sykdommer</a:t>
            </a:r>
          </a:p>
          <a:p>
            <a:r>
              <a:rPr lang="nb-NO" dirty="0"/>
              <a:t>Forebygging </a:t>
            </a:r>
          </a:p>
          <a:p>
            <a:r>
              <a:rPr lang="nb-NO" dirty="0"/>
              <a:t>Oppfølging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DEC77-C5EE-820E-7239-7553478AE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3552" y="5272448"/>
            <a:ext cx="2454176" cy="11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42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1464" y="374566"/>
            <a:ext cx="8616938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chemeClr val="tx1"/>
                </a:solidFill>
              </a:rPr>
              <a:t>Er hanskene</a:t>
            </a:r>
            <a:r>
              <a:rPr b="1" spc="-10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egnet</a:t>
            </a:r>
            <a:r>
              <a:rPr b="1" spc="-20" dirty="0">
                <a:solidFill>
                  <a:schemeClr val="tx1"/>
                </a:solidFill>
              </a:rPr>
              <a:t> </a:t>
            </a:r>
            <a:r>
              <a:rPr b="1" dirty="0">
                <a:solidFill>
                  <a:schemeClr val="tx1"/>
                </a:solidFill>
              </a:rPr>
              <a:t>/ </a:t>
            </a:r>
            <a:r>
              <a:rPr b="1" spc="-5" dirty="0">
                <a:solidFill>
                  <a:schemeClr val="tx1"/>
                </a:solidFill>
              </a:rPr>
              <a:t>tilgjengelig?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70329" y="1276604"/>
            <a:ext cx="9670287" cy="46685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spcBef>
                <a:spcPts val="10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Arbeidsprosess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(krav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 grep,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fingermotorikk,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renhet,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mekanisk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styrke</a:t>
            </a:r>
            <a:r>
              <a:rPr sz="2000" dirty="0">
                <a:latin typeface="Arial"/>
                <a:cs typeface="Arial"/>
              </a:rPr>
              <a:t>,</a:t>
            </a:r>
            <a:r>
              <a:rPr lang="nb-NO" sz="200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osv</a:t>
            </a:r>
            <a:r>
              <a:rPr sz="2000" dirty="0">
                <a:latin typeface="Arial"/>
                <a:cs typeface="Arial"/>
              </a:rPr>
              <a:t>)</a:t>
            </a:r>
            <a:r>
              <a:rPr lang="nb-NO" sz="2000" dirty="0">
                <a:latin typeface="Arial"/>
                <a:cs typeface="Arial"/>
              </a:rPr>
              <a:t> </a:t>
            </a:r>
          </a:p>
          <a:p>
            <a:pPr marL="355600" indent="-342900">
              <a:spcBef>
                <a:spcPts val="105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lang="nb-NO" sz="2000" dirty="0">
                <a:latin typeface="Arial"/>
                <a:cs typeface="Arial"/>
              </a:rPr>
              <a:t>Kan arbeidet gjøres med aktuelle hansker?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Miljø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(kan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hanskene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forurense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miljøet)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Hanskemateriale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(latex,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aceton,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PVA)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Kjemikalie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(aktiv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kritisk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ingrediens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løsemiddel)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Klima</a:t>
            </a:r>
            <a:r>
              <a:rPr sz="2000" dirty="0">
                <a:latin typeface="Arial"/>
                <a:cs typeface="Arial"/>
              </a:rPr>
              <a:t> (arktisk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(kulde),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tropisk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(varme))</a:t>
            </a:r>
          </a:p>
          <a:p>
            <a:pPr marL="355600" marR="1211580" indent="-342900">
              <a:spcBef>
                <a:spcPts val="484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Varighet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(gjennomtregningstid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 forhold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arbeidsoppgave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arbeidsprosess)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Brukervennlighet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Sikkerhet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(statiskelektrisitet)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Tilgjengelighet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/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plassering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 err="1">
                <a:latin typeface="Arial"/>
                <a:cs typeface="Arial"/>
              </a:rPr>
              <a:t>Arbeidstaker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lang="nb-NO" sz="2000" dirty="0">
                <a:latin typeface="Arial"/>
                <a:cs typeface="Arial"/>
              </a:rPr>
              <a:t>hanske</a:t>
            </a:r>
            <a:r>
              <a:rPr sz="2000" dirty="0" err="1">
                <a:latin typeface="Arial"/>
                <a:cs typeface="Arial"/>
              </a:rPr>
              <a:t>størrelse</a:t>
            </a:r>
            <a:r>
              <a:rPr sz="2000" dirty="0">
                <a:latin typeface="Arial"/>
                <a:cs typeface="Arial"/>
              </a:rPr>
              <a:t>)</a:t>
            </a:r>
            <a:endParaRPr lang="nb-NO"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lang="nb-NO" sz="2000" dirty="0">
                <a:latin typeface="Arial"/>
                <a:cs typeface="Arial"/>
              </a:rPr>
              <a:t>Allergiegenskaper (additiver, mykgjørere, farger, lim </a:t>
            </a:r>
            <a:r>
              <a:rPr lang="nb-NO" sz="2000" dirty="0" err="1">
                <a:latin typeface="Arial"/>
                <a:cs typeface="Arial"/>
              </a:rPr>
              <a:t>etc</a:t>
            </a:r>
            <a:r>
              <a:rPr lang="nb-NO" sz="2000" dirty="0">
                <a:latin typeface="Arial"/>
                <a:cs typeface="Arial"/>
              </a:rPr>
              <a:t>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024" y="2437447"/>
            <a:ext cx="2973069" cy="19831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488" y="476672"/>
            <a:ext cx="4752528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b-NO" b="1" dirty="0">
                <a:solidFill>
                  <a:schemeClr val="tx1"/>
                </a:solidFill>
              </a:rPr>
              <a:t>«</a:t>
            </a:r>
            <a:r>
              <a:rPr lang="en-GB" b="1" dirty="0" err="1">
                <a:solidFill>
                  <a:schemeClr val="tx1"/>
                </a:solidFill>
              </a:rPr>
              <a:t>Hanskeprogram</a:t>
            </a:r>
            <a:r>
              <a:rPr lang="nb-NO" b="1" dirty="0">
                <a:solidFill>
                  <a:schemeClr val="tx1"/>
                </a:solidFill>
              </a:rPr>
              <a:t>»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8871" y="1416669"/>
            <a:ext cx="4752528" cy="397031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5600" indent="-342900">
              <a:spcBef>
                <a:spcPts val="5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Ledelsesfokus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Arbeidstakermedvirkning</a:t>
            </a: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Opplæring</a:t>
            </a:r>
          </a:p>
          <a:p>
            <a:pPr marL="756285" lvl="1" indent="-287020">
              <a:spcBef>
                <a:spcPts val="400"/>
              </a:spcBef>
              <a:buClr>
                <a:srgbClr val="0079C1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Hudpleie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spcBef>
                <a:spcPts val="385"/>
              </a:spcBef>
              <a:buClr>
                <a:srgbClr val="0079C1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Hansker</a:t>
            </a:r>
            <a:endParaRPr sz="1800" dirty="0">
              <a:latin typeface="Arial"/>
              <a:cs typeface="Arial"/>
            </a:endParaRPr>
          </a:p>
          <a:p>
            <a:pPr marL="756285" lvl="1" indent="-287020">
              <a:spcBef>
                <a:spcPts val="384"/>
              </a:spcBef>
              <a:buClr>
                <a:srgbClr val="0079C1"/>
              </a:buClr>
              <a:buChar char="•"/>
              <a:tabLst>
                <a:tab pos="756285" algn="l"/>
                <a:tab pos="756920" algn="l"/>
              </a:tabLst>
            </a:pPr>
            <a:r>
              <a:rPr sz="1800" spc="-5" dirty="0">
                <a:latin typeface="Arial"/>
                <a:cs typeface="Arial"/>
              </a:rPr>
              <a:t>Kjemikalier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spcBef>
                <a:spcPts val="459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lang="nb-NO" sz="2000" dirty="0">
                <a:latin typeface="Arial"/>
                <a:cs typeface="Arial"/>
              </a:rPr>
              <a:t>Gode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beskyttelsesråd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(jfr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AMI)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Risiko-/arbeidsplassvurdering</a:t>
            </a:r>
          </a:p>
          <a:p>
            <a:pPr marL="355600" indent="-342900">
              <a:spcBef>
                <a:spcPts val="484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Identifisere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behov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tiltak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Iverksette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tiltak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480"/>
              </a:spcBef>
              <a:buClr>
                <a:srgbClr val="0079C1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Oppfølging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kontroll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200" y="1397266"/>
            <a:ext cx="3509900" cy="40634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142" y="287867"/>
            <a:ext cx="10778858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b-NO" b="1" spc="-5" dirty="0">
                <a:solidFill>
                  <a:schemeClr val="tx1"/>
                </a:solidFill>
              </a:rPr>
              <a:t>G</a:t>
            </a:r>
            <a:r>
              <a:rPr b="1" spc="-5" dirty="0">
                <a:solidFill>
                  <a:schemeClr val="tx1"/>
                </a:solidFill>
              </a:rPr>
              <a:t>ode</a:t>
            </a:r>
            <a:r>
              <a:rPr b="1" dirty="0">
                <a:solidFill>
                  <a:schemeClr val="tx1"/>
                </a:solidFill>
              </a:rPr>
              <a:t> råd</a:t>
            </a:r>
            <a:r>
              <a:rPr b="1" spc="-5" dirty="0">
                <a:solidFill>
                  <a:schemeClr val="tx1"/>
                </a:solidFill>
              </a:rPr>
              <a:t> for</a:t>
            </a:r>
            <a:r>
              <a:rPr b="1" dirty="0">
                <a:solidFill>
                  <a:schemeClr val="tx1"/>
                </a:solidFill>
              </a:rPr>
              <a:t> </a:t>
            </a:r>
            <a:r>
              <a:rPr b="1" spc="-5" dirty="0">
                <a:solidFill>
                  <a:schemeClr val="tx1"/>
                </a:solidFill>
              </a:rPr>
              <a:t>å</a:t>
            </a:r>
            <a:r>
              <a:rPr b="1" spc="-15" dirty="0">
                <a:solidFill>
                  <a:schemeClr val="tx1"/>
                </a:solidFill>
              </a:rPr>
              <a:t> </a:t>
            </a:r>
            <a:r>
              <a:rPr b="1" spc="-5" dirty="0" err="1">
                <a:solidFill>
                  <a:schemeClr val="tx1"/>
                </a:solidFill>
              </a:rPr>
              <a:t>beskytte</a:t>
            </a:r>
            <a:r>
              <a:rPr b="1" spc="-5" dirty="0">
                <a:solidFill>
                  <a:schemeClr val="tx1"/>
                </a:solidFill>
              </a:rPr>
              <a:t> </a:t>
            </a:r>
            <a:r>
              <a:rPr b="1" spc="-5" dirty="0" err="1">
                <a:solidFill>
                  <a:schemeClr val="tx1"/>
                </a:solidFill>
              </a:rPr>
              <a:t>huden</a:t>
            </a:r>
            <a:r>
              <a:rPr lang="nb-NO" b="1" spc="-5" dirty="0">
                <a:solidFill>
                  <a:schemeClr val="tx1"/>
                </a:solidFill>
              </a:rPr>
              <a:t> (etter AMI)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847528" y="1052736"/>
            <a:ext cx="10134352" cy="5062539"/>
          </a:xfrm>
          <a:prstGeom prst="rect">
            <a:avLst/>
          </a:prstGeom>
        </p:spPr>
        <p:txBody>
          <a:bodyPr vert="horz" wrap="square" lIns="0" tIns="61594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66395">
              <a:spcBef>
                <a:spcPts val="484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10" dirty="0"/>
              <a:t>Unngå</a:t>
            </a:r>
            <a:r>
              <a:rPr sz="1800" spc="-5" dirty="0"/>
              <a:t> </a:t>
            </a:r>
            <a:r>
              <a:rPr sz="1800" spc="-5" dirty="0" err="1"/>
              <a:t>eller</a:t>
            </a:r>
            <a:r>
              <a:rPr sz="1800" dirty="0"/>
              <a:t> </a:t>
            </a:r>
            <a:r>
              <a:rPr sz="1800" spc="-10" dirty="0" err="1"/>
              <a:t>reduser</a:t>
            </a:r>
            <a:r>
              <a:rPr sz="1800" spc="10" dirty="0"/>
              <a:t> </a:t>
            </a:r>
            <a:r>
              <a:rPr sz="1800" spc="-5" dirty="0" err="1"/>
              <a:t>våt</a:t>
            </a:r>
            <a:r>
              <a:rPr lang="nb-NO" sz="1800" spc="-5" dirty="0"/>
              <a:t>t arbeid eller </a:t>
            </a:r>
            <a:r>
              <a:rPr sz="1800" spc="-10" dirty="0" err="1"/>
              <a:t>arbeidsoppgaver</a:t>
            </a:r>
            <a:r>
              <a:rPr lang="nb-NO" sz="1800" spc="-10" dirty="0"/>
              <a:t> som innebærer kjemikaliekontakt</a:t>
            </a:r>
            <a:endParaRPr sz="1800" spc="-10" dirty="0"/>
          </a:p>
          <a:p>
            <a:pPr marL="366395">
              <a:spcBef>
                <a:spcPts val="380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Bruk</a:t>
            </a:r>
            <a:r>
              <a:rPr sz="1800" spc="5" dirty="0"/>
              <a:t> </a:t>
            </a:r>
            <a:r>
              <a:rPr sz="1800" spc="-5" dirty="0" err="1"/>
              <a:t>hansker</a:t>
            </a:r>
            <a:r>
              <a:rPr sz="1800" spc="15" dirty="0"/>
              <a:t> </a:t>
            </a:r>
            <a:r>
              <a:rPr sz="1800" spc="-5" dirty="0"/>
              <a:t>ved</a:t>
            </a:r>
            <a:r>
              <a:rPr sz="1800" spc="5" dirty="0"/>
              <a:t> </a:t>
            </a:r>
            <a:r>
              <a:rPr sz="1800" spc="-5" dirty="0" err="1"/>
              <a:t>våte</a:t>
            </a:r>
            <a:r>
              <a:rPr sz="1800" spc="20" dirty="0"/>
              <a:t> </a:t>
            </a:r>
            <a:r>
              <a:rPr lang="en-GB" sz="1800" spc="-5" dirty="0" err="1"/>
              <a:t>eller</a:t>
            </a:r>
            <a:r>
              <a:rPr lang="en-GB" sz="1800" spc="-5" dirty="0"/>
              <a:t> </a:t>
            </a:r>
            <a:r>
              <a:rPr lang="en-GB" sz="1800" spc="-5" dirty="0" err="1"/>
              <a:t>arbeidsoppgaver</a:t>
            </a:r>
            <a:r>
              <a:rPr lang="en-GB" sz="1800" spc="-5" dirty="0"/>
              <a:t> </a:t>
            </a:r>
            <a:r>
              <a:rPr lang="en-GB" sz="1800" spc="-5" dirty="0" err="1"/>
              <a:t>som</a:t>
            </a:r>
            <a:r>
              <a:rPr lang="en-GB" sz="1800" spc="-5" dirty="0"/>
              <a:t> </a:t>
            </a:r>
            <a:r>
              <a:rPr lang="en-GB" sz="1800" spc="-5" dirty="0" err="1"/>
              <a:t>innebærer</a:t>
            </a:r>
            <a:r>
              <a:rPr lang="en-GB" sz="1800" spc="-5" dirty="0"/>
              <a:t> </a:t>
            </a:r>
            <a:r>
              <a:rPr lang="en-GB" sz="1800" spc="-5" dirty="0" err="1"/>
              <a:t>kjemikaliekontakt</a:t>
            </a:r>
            <a:endParaRPr sz="1800" spc="-5" dirty="0"/>
          </a:p>
          <a:p>
            <a:pPr marL="36639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Hanskene</a:t>
            </a:r>
            <a:r>
              <a:rPr sz="1800" spc="-10" dirty="0"/>
              <a:t> </a:t>
            </a:r>
            <a:r>
              <a:rPr sz="1800" spc="-5" dirty="0"/>
              <a:t>skal være</a:t>
            </a:r>
            <a:r>
              <a:rPr sz="1800" spc="25" dirty="0"/>
              <a:t> </a:t>
            </a:r>
            <a:r>
              <a:rPr sz="1800" spc="-5" dirty="0"/>
              <a:t>hele,</a:t>
            </a:r>
            <a:r>
              <a:rPr sz="1800" dirty="0"/>
              <a:t> </a:t>
            </a:r>
            <a:r>
              <a:rPr sz="1800" spc="-5" dirty="0"/>
              <a:t>rene</a:t>
            </a:r>
            <a:r>
              <a:rPr sz="1800" spc="10" dirty="0"/>
              <a:t> </a:t>
            </a:r>
            <a:r>
              <a:rPr sz="1800" spc="-5" dirty="0"/>
              <a:t>og</a:t>
            </a:r>
            <a:r>
              <a:rPr sz="1800" spc="15" dirty="0"/>
              <a:t> </a:t>
            </a:r>
            <a:r>
              <a:rPr sz="1800" spc="-5" dirty="0"/>
              <a:t>tørre</a:t>
            </a:r>
            <a:r>
              <a:rPr sz="1800" spc="35" dirty="0"/>
              <a:t> </a:t>
            </a:r>
            <a:r>
              <a:rPr sz="1800" spc="-5" dirty="0"/>
              <a:t>innvendig</a:t>
            </a:r>
            <a:r>
              <a:rPr sz="1800" spc="-20" dirty="0"/>
              <a:t> </a:t>
            </a:r>
            <a:r>
              <a:rPr sz="1800" spc="-5" dirty="0"/>
              <a:t>og</a:t>
            </a:r>
            <a:r>
              <a:rPr sz="1800" dirty="0"/>
              <a:t> </a:t>
            </a:r>
            <a:r>
              <a:rPr sz="1800" spc="-5" dirty="0"/>
              <a:t>de</a:t>
            </a:r>
            <a:r>
              <a:rPr sz="1800" spc="15" dirty="0"/>
              <a:t> </a:t>
            </a:r>
            <a:r>
              <a:rPr sz="1800" spc="-5" dirty="0"/>
              <a:t>skal anvendes på</a:t>
            </a:r>
            <a:r>
              <a:rPr sz="1800" spc="20" dirty="0"/>
              <a:t> </a:t>
            </a:r>
            <a:r>
              <a:rPr sz="1800" spc="-5" dirty="0"/>
              <a:t>ren,</a:t>
            </a:r>
            <a:r>
              <a:rPr sz="1800" spc="10" dirty="0"/>
              <a:t> </a:t>
            </a:r>
            <a:r>
              <a:rPr sz="1800" spc="-5" dirty="0" err="1"/>
              <a:t>tørr</a:t>
            </a:r>
            <a:r>
              <a:rPr sz="1800" spc="35" dirty="0"/>
              <a:t> </a:t>
            </a:r>
            <a:r>
              <a:rPr sz="1800" spc="-5" dirty="0" err="1"/>
              <a:t>og</a:t>
            </a:r>
            <a:r>
              <a:rPr lang="nb-NO" sz="1800" spc="-5" dirty="0"/>
              <a:t> </a:t>
            </a:r>
            <a:r>
              <a:rPr sz="1800" spc="-5" dirty="0" err="1"/>
              <a:t>velpleiet</a:t>
            </a:r>
            <a:r>
              <a:rPr sz="1800" spc="-50" dirty="0"/>
              <a:t> </a:t>
            </a:r>
            <a:r>
              <a:rPr sz="1800" spc="-5" dirty="0"/>
              <a:t>hud</a:t>
            </a:r>
          </a:p>
          <a:p>
            <a:pPr marL="366395">
              <a:spcBef>
                <a:spcPts val="380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Benytt</a:t>
            </a:r>
            <a:r>
              <a:rPr sz="1800" spc="35" dirty="0"/>
              <a:t> </a:t>
            </a:r>
            <a:r>
              <a:rPr sz="1800" spc="-5" dirty="0"/>
              <a:t>en</a:t>
            </a:r>
            <a:r>
              <a:rPr sz="1800" spc="5" dirty="0"/>
              <a:t> </a:t>
            </a:r>
            <a:r>
              <a:rPr sz="1800" spc="-5" dirty="0"/>
              <a:t>tøyhanske</a:t>
            </a:r>
            <a:r>
              <a:rPr sz="1800" spc="30" dirty="0"/>
              <a:t> </a:t>
            </a:r>
            <a:r>
              <a:rPr sz="1800" spc="-5" dirty="0"/>
              <a:t>f.eks.</a:t>
            </a:r>
            <a:r>
              <a:rPr sz="1800" spc="15" dirty="0"/>
              <a:t> </a:t>
            </a:r>
            <a:r>
              <a:rPr sz="1800" spc="-5" dirty="0"/>
              <a:t>en</a:t>
            </a:r>
            <a:r>
              <a:rPr sz="1800" spc="10" dirty="0"/>
              <a:t> </a:t>
            </a:r>
            <a:r>
              <a:rPr sz="1800" spc="-5" dirty="0"/>
              <a:t>bomullshanske</a:t>
            </a:r>
            <a:r>
              <a:rPr sz="1800" spc="-20" dirty="0"/>
              <a:t> </a:t>
            </a:r>
            <a:r>
              <a:rPr sz="1800" spc="-5" dirty="0"/>
              <a:t>under</a:t>
            </a:r>
            <a:r>
              <a:rPr sz="1800" spc="10" dirty="0"/>
              <a:t> </a:t>
            </a:r>
            <a:r>
              <a:rPr sz="1800" spc="-5" dirty="0"/>
              <a:t>kjemikaliehansken</a:t>
            </a:r>
          </a:p>
          <a:p>
            <a:pPr marL="365760" marR="1968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Benytt</a:t>
            </a:r>
            <a:r>
              <a:rPr sz="1800" spc="35" dirty="0"/>
              <a:t> </a:t>
            </a:r>
            <a:r>
              <a:rPr sz="1800" spc="-5" dirty="0"/>
              <a:t>hudkrem</a:t>
            </a:r>
            <a:r>
              <a:rPr sz="1800" spc="15" dirty="0"/>
              <a:t> </a:t>
            </a:r>
            <a:r>
              <a:rPr sz="1800" spc="-5" dirty="0"/>
              <a:t>etter</a:t>
            </a:r>
            <a:r>
              <a:rPr sz="1800" spc="25" dirty="0"/>
              <a:t> </a:t>
            </a:r>
            <a:r>
              <a:rPr sz="1800" spc="-5" dirty="0"/>
              <a:t>behov</a:t>
            </a:r>
            <a:r>
              <a:rPr sz="1800" spc="10" dirty="0"/>
              <a:t> </a:t>
            </a:r>
            <a:r>
              <a:rPr sz="1800" spc="-5" dirty="0"/>
              <a:t>i</a:t>
            </a:r>
            <a:r>
              <a:rPr sz="1800" spc="5" dirty="0"/>
              <a:t> </a:t>
            </a:r>
            <a:r>
              <a:rPr sz="1800" spc="-5" dirty="0"/>
              <a:t>løpet</a:t>
            </a:r>
            <a:r>
              <a:rPr sz="1800" dirty="0"/>
              <a:t> </a:t>
            </a:r>
            <a:r>
              <a:rPr sz="1800" spc="-5" dirty="0"/>
              <a:t>av</a:t>
            </a:r>
            <a:r>
              <a:rPr sz="1800" spc="10" dirty="0"/>
              <a:t> </a:t>
            </a:r>
            <a:r>
              <a:rPr sz="1800" spc="-5" dirty="0"/>
              <a:t>arbeidsdagen,</a:t>
            </a:r>
            <a:r>
              <a:rPr sz="1800" dirty="0"/>
              <a:t> </a:t>
            </a:r>
            <a:r>
              <a:rPr sz="1800" spc="-5" dirty="0"/>
              <a:t>og</a:t>
            </a:r>
            <a:r>
              <a:rPr sz="1800" spc="15" dirty="0"/>
              <a:t> </a:t>
            </a:r>
            <a:r>
              <a:rPr sz="1800" spc="-5" dirty="0"/>
              <a:t>alltid</a:t>
            </a:r>
            <a:r>
              <a:rPr sz="1800" spc="-15" dirty="0"/>
              <a:t> </a:t>
            </a:r>
            <a:r>
              <a:rPr sz="1800" spc="-5" dirty="0"/>
              <a:t>før</a:t>
            </a:r>
            <a:r>
              <a:rPr sz="1800" spc="20" dirty="0"/>
              <a:t> </a:t>
            </a:r>
            <a:r>
              <a:rPr sz="1800" spc="-5" dirty="0"/>
              <a:t>du</a:t>
            </a:r>
            <a:r>
              <a:rPr sz="1800" spc="15" dirty="0"/>
              <a:t> </a:t>
            </a:r>
            <a:r>
              <a:rPr sz="1800" spc="-5" dirty="0" err="1"/>
              <a:t>går</a:t>
            </a:r>
            <a:r>
              <a:rPr sz="1800" spc="15" dirty="0"/>
              <a:t> </a:t>
            </a:r>
            <a:r>
              <a:rPr sz="1800" spc="-5" dirty="0" err="1"/>
              <a:t>hjem</a:t>
            </a:r>
            <a:r>
              <a:rPr sz="1800" spc="55" dirty="0"/>
              <a:t> </a:t>
            </a:r>
            <a:r>
              <a:rPr sz="1800" spc="-5" dirty="0">
                <a:solidFill>
                  <a:srgbClr val="0079C1"/>
                </a:solidFill>
              </a:rPr>
              <a:t>(Dag</a:t>
            </a:r>
            <a:r>
              <a:rPr sz="1800" spc="10" dirty="0">
                <a:solidFill>
                  <a:srgbClr val="0079C1"/>
                </a:solidFill>
              </a:rPr>
              <a:t> </a:t>
            </a:r>
            <a:r>
              <a:rPr sz="1800" spc="-5" dirty="0">
                <a:solidFill>
                  <a:srgbClr val="0079C1"/>
                </a:solidFill>
              </a:rPr>
              <a:t>og </a:t>
            </a:r>
            <a:r>
              <a:rPr sz="1800" spc="-430" dirty="0">
                <a:solidFill>
                  <a:srgbClr val="0079C1"/>
                </a:solidFill>
              </a:rPr>
              <a:t> </a:t>
            </a:r>
            <a:r>
              <a:rPr sz="1800" spc="-5" dirty="0" err="1">
                <a:solidFill>
                  <a:srgbClr val="0079C1"/>
                </a:solidFill>
              </a:rPr>
              <a:t>nattkremer</a:t>
            </a:r>
            <a:r>
              <a:rPr sz="1800" spc="-5" dirty="0">
                <a:solidFill>
                  <a:srgbClr val="0079C1"/>
                </a:solidFill>
              </a:rPr>
              <a:t>)</a:t>
            </a:r>
            <a:endParaRPr sz="1800" spc="-5" dirty="0"/>
          </a:p>
          <a:p>
            <a:pPr marL="36639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Benytt</a:t>
            </a:r>
            <a:r>
              <a:rPr sz="1800" spc="35" dirty="0"/>
              <a:t> </a:t>
            </a:r>
            <a:r>
              <a:rPr sz="1800" spc="-5" dirty="0"/>
              <a:t>en</a:t>
            </a:r>
            <a:r>
              <a:rPr sz="1800" dirty="0"/>
              <a:t> </a:t>
            </a:r>
            <a:r>
              <a:rPr sz="1800" spc="-5" dirty="0"/>
              <a:t>fet</a:t>
            </a:r>
            <a:r>
              <a:rPr sz="1800" spc="15" dirty="0"/>
              <a:t> </a:t>
            </a:r>
            <a:r>
              <a:rPr sz="1800" spc="-5" dirty="0"/>
              <a:t>hudkrem</a:t>
            </a:r>
            <a:r>
              <a:rPr sz="1800" spc="25" dirty="0"/>
              <a:t> </a:t>
            </a:r>
            <a:r>
              <a:rPr sz="1800" spc="-5" dirty="0"/>
              <a:t>før</a:t>
            </a:r>
            <a:r>
              <a:rPr sz="1800" spc="25" dirty="0"/>
              <a:t> </a:t>
            </a:r>
            <a:r>
              <a:rPr sz="1800" spc="-5" dirty="0"/>
              <a:t>vått</a:t>
            </a:r>
            <a:r>
              <a:rPr sz="1800" spc="15" dirty="0"/>
              <a:t> </a:t>
            </a:r>
            <a:r>
              <a:rPr sz="1800" spc="-5" dirty="0"/>
              <a:t>arbeid</a:t>
            </a:r>
            <a:r>
              <a:rPr sz="1800" spc="5" dirty="0"/>
              <a:t> </a:t>
            </a:r>
            <a:r>
              <a:rPr sz="1800" spc="-5" dirty="0"/>
              <a:t>hvis du</a:t>
            </a:r>
            <a:r>
              <a:rPr sz="1800" spc="20" dirty="0"/>
              <a:t> </a:t>
            </a:r>
            <a:r>
              <a:rPr sz="1800" spc="-5" dirty="0"/>
              <a:t>ikke</a:t>
            </a:r>
            <a:r>
              <a:rPr sz="1800" spc="-10" dirty="0"/>
              <a:t> </a:t>
            </a:r>
            <a:r>
              <a:rPr sz="1800" spc="-5" dirty="0"/>
              <a:t>bruker</a:t>
            </a:r>
            <a:r>
              <a:rPr sz="1800" spc="15" dirty="0"/>
              <a:t> </a:t>
            </a:r>
            <a:r>
              <a:rPr sz="1800" spc="-5" dirty="0"/>
              <a:t>kjemikaliehanske</a:t>
            </a:r>
          </a:p>
          <a:p>
            <a:pPr marL="36639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Hudkremen</a:t>
            </a:r>
            <a:r>
              <a:rPr sz="1800" spc="15" dirty="0"/>
              <a:t> </a:t>
            </a:r>
            <a:r>
              <a:rPr sz="1800" spc="-5" dirty="0"/>
              <a:t>må</a:t>
            </a:r>
            <a:r>
              <a:rPr sz="1800" spc="15" dirty="0"/>
              <a:t> </a:t>
            </a:r>
            <a:r>
              <a:rPr sz="1800" spc="-5" dirty="0"/>
              <a:t>ha</a:t>
            </a:r>
            <a:r>
              <a:rPr sz="1800" dirty="0"/>
              <a:t> </a:t>
            </a:r>
            <a:r>
              <a:rPr sz="1800" spc="-5" dirty="0"/>
              <a:t>et</a:t>
            </a:r>
            <a:r>
              <a:rPr sz="1800" spc="15" dirty="0"/>
              <a:t> </a:t>
            </a:r>
            <a:r>
              <a:rPr sz="1800" spc="-10" dirty="0"/>
              <a:t>høyt</a:t>
            </a:r>
            <a:r>
              <a:rPr sz="1800" spc="40" dirty="0"/>
              <a:t> </a:t>
            </a:r>
            <a:r>
              <a:rPr sz="1800" spc="-5" dirty="0"/>
              <a:t>innhold</a:t>
            </a:r>
            <a:r>
              <a:rPr sz="1800" spc="-10" dirty="0"/>
              <a:t> </a:t>
            </a:r>
            <a:r>
              <a:rPr sz="1800" spc="-5" dirty="0"/>
              <a:t>av</a:t>
            </a:r>
            <a:r>
              <a:rPr sz="1800" spc="5" dirty="0"/>
              <a:t> </a:t>
            </a:r>
            <a:r>
              <a:rPr sz="1800" spc="-5" dirty="0"/>
              <a:t>(hvit</a:t>
            </a:r>
            <a:r>
              <a:rPr sz="1800" spc="15" dirty="0"/>
              <a:t> </a:t>
            </a:r>
            <a:r>
              <a:rPr sz="1800" spc="-5" dirty="0"/>
              <a:t>vaselin)</a:t>
            </a:r>
            <a:r>
              <a:rPr sz="1800" spc="-25" dirty="0"/>
              <a:t> </a:t>
            </a:r>
            <a:r>
              <a:rPr sz="1800" spc="-5" dirty="0"/>
              <a:t>og</a:t>
            </a:r>
            <a:r>
              <a:rPr sz="1800" spc="20" dirty="0"/>
              <a:t> </a:t>
            </a:r>
            <a:r>
              <a:rPr sz="1800" spc="-5" dirty="0"/>
              <a:t>lite</a:t>
            </a:r>
            <a:r>
              <a:rPr sz="1800" spc="-10" dirty="0"/>
              <a:t> </a:t>
            </a:r>
            <a:r>
              <a:rPr sz="1800" spc="-5" dirty="0"/>
              <a:t>innhold</a:t>
            </a:r>
            <a:r>
              <a:rPr sz="1800" spc="-10" dirty="0"/>
              <a:t> </a:t>
            </a:r>
            <a:r>
              <a:rPr sz="1800" spc="-5" dirty="0"/>
              <a:t>av</a:t>
            </a:r>
            <a:r>
              <a:rPr sz="1800" spc="5" dirty="0"/>
              <a:t> </a:t>
            </a:r>
            <a:r>
              <a:rPr sz="1800" spc="-5" dirty="0"/>
              <a:t>vann</a:t>
            </a:r>
          </a:p>
          <a:p>
            <a:pPr marL="36639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Bruk</a:t>
            </a:r>
            <a:r>
              <a:rPr sz="1800" spc="5" dirty="0"/>
              <a:t> </a:t>
            </a:r>
            <a:r>
              <a:rPr sz="1800" spc="-5" dirty="0"/>
              <a:t>ikke ringer,</a:t>
            </a:r>
            <a:r>
              <a:rPr sz="1800" spc="25" dirty="0"/>
              <a:t> </a:t>
            </a:r>
            <a:r>
              <a:rPr sz="1800" spc="-5" dirty="0"/>
              <a:t>smykker,</a:t>
            </a:r>
            <a:r>
              <a:rPr sz="1800" spc="40" dirty="0"/>
              <a:t> </a:t>
            </a:r>
            <a:r>
              <a:rPr sz="1800" spc="-5" dirty="0"/>
              <a:t>eller</a:t>
            </a:r>
            <a:r>
              <a:rPr sz="1800" spc="-15" dirty="0"/>
              <a:t> </a:t>
            </a:r>
            <a:r>
              <a:rPr sz="1800" spc="-5" dirty="0"/>
              <a:t>armbåndsur</a:t>
            </a:r>
            <a:r>
              <a:rPr sz="1800" spc="25" dirty="0"/>
              <a:t> </a:t>
            </a:r>
            <a:r>
              <a:rPr sz="1800" spc="-5" dirty="0"/>
              <a:t>på</a:t>
            </a:r>
            <a:r>
              <a:rPr sz="1800" spc="20" dirty="0"/>
              <a:t> </a:t>
            </a:r>
            <a:r>
              <a:rPr sz="1800" spc="-5" dirty="0"/>
              <a:t>hender</a:t>
            </a:r>
            <a:r>
              <a:rPr sz="1800" spc="10" dirty="0"/>
              <a:t> </a:t>
            </a:r>
            <a:r>
              <a:rPr sz="1800" spc="-5" dirty="0"/>
              <a:t>eller</a:t>
            </a:r>
            <a:r>
              <a:rPr sz="1800" spc="-10" dirty="0"/>
              <a:t> </a:t>
            </a:r>
            <a:r>
              <a:rPr sz="1800" spc="-5" dirty="0"/>
              <a:t>underarmer</a:t>
            </a:r>
            <a:r>
              <a:rPr sz="1800" spc="45" dirty="0"/>
              <a:t> </a:t>
            </a:r>
            <a:r>
              <a:rPr sz="1800" spc="-5" dirty="0"/>
              <a:t>under</a:t>
            </a:r>
            <a:r>
              <a:rPr sz="1800" spc="15" dirty="0"/>
              <a:t> </a:t>
            </a:r>
            <a:r>
              <a:rPr sz="1800" spc="-5" dirty="0"/>
              <a:t>arbeid</a:t>
            </a:r>
          </a:p>
          <a:p>
            <a:pPr marL="365760" marR="8826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Vask hendene</a:t>
            </a:r>
            <a:r>
              <a:rPr sz="1800" spc="15" dirty="0"/>
              <a:t> </a:t>
            </a:r>
            <a:r>
              <a:rPr sz="1800" spc="-5" dirty="0"/>
              <a:t>i kaldtvann,</a:t>
            </a:r>
            <a:r>
              <a:rPr sz="1800" dirty="0"/>
              <a:t> </a:t>
            </a:r>
            <a:r>
              <a:rPr sz="1800" spc="-5" dirty="0"/>
              <a:t>skyld</a:t>
            </a:r>
            <a:r>
              <a:rPr sz="1800" spc="15" dirty="0"/>
              <a:t> </a:t>
            </a:r>
            <a:r>
              <a:rPr sz="1800" spc="-5" dirty="0"/>
              <a:t>såpe</a:t>
            </a:r>
            <a:r>
              <a:rPr sz="1800" dirty="0"/>
              <a:t> </a:t>
            </a:r>
            <a:r>
              <a:rPr sz="1800" spc="-5" dirty="0"/>
              <a:t>grundig</a:t>
            </a:r>
            <a:r>
              <a:rPr sz="1800" dirty="0"/>
              <a:t> </a:t>
            </a:r>
            <a:r>
              <a:rPr sz="1800" spc="-5" dirty="0"/>
              <a:t>av</a:t>
            </a:r>
            <a:r>
              <a:rPr sz="1800" spc="10" dirty="0"/>
              <a:t> </a:t>
            </a:r>
            <a:r>
              <a:rPr sz="1800" spc="-5" dirty="0"/>
              <a:t>hendene</a:t>
            </a:r>
            <a:r>
              <a:rPr sz="1800" spc="5" dirty="0"/>
              <a:t> </a:t>
            </a:r>
            <a:r>
              <a:rPr sz="1800" spc="-5" dirty="0"/>
              <a:t>og</a:t>
            </a:r>
            <a:r>
              <a:rPr sz="1800" spc="15" dirty="0"/>
              <a:t> </a:t>
            </a:r>
            <a:r>
              <a:rPr sz="1800" spc="-5" dirty="0"/>
              <a:t>tørk</a:t>
            </a:r>
            <a:r>
              <a:rPr sz="1800" spc="20" dirty="0"/>
              <a:t> </a:t>
            </a:r>
            <a:r>
              <a:rPr sz="1800" spc="-5" dirty="0"/>
              <a:t>hendene</a:t>
            </a:r>
            <a:r>
              <a:rPr sz="1800" spc="15" dirty="0"/>
              <a:t> </a:t>
            </a:r>
            <a:r>
              <a:rPr sz="1800" spc="-5" dirty="0"/>
              <a:t>godt</a:t>
            </a:r>
            <a:r>
              <a:rPr sz="1800" dirty="0"/>
              <a:t> </a:t>
            </a:r>
            <a:r>
              <a:rPr sz="1800" spc="-5" dirty="0"/>
              <a:t>med </a:t>
            </a:r>
            <a:r>
              <a:rPr sz="1800" spc="-430" dirty="0"/>
              <a:t> </a:t>
            </a:r>
            <a:r>
              <a:rPr sz="1800" spc="-5" dirty="0"/>
              <a:t>en</a:t>
            </a:r>
            <a:r>
              <a:rPr sz="1800" spc="-10" dirty="0"/>
              <a:t> myk</a:t>
            </a:r>
            <a:r>
              <a:rPr sz="1800" spc="35" dirty="0"/>
              <a:t> </a:t>
            </a:r>
            <a:r>
              <a:rPr sz="1800" spc="-5" dirty="0"/>
              <a:t>klut</a:t>
            </a:r>
          </a:p>
          <a:p>
            <a:pPr marL="365760" marR="24447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Når</a:t>
            </a:r>
            <a:r>
              <a:rPr sz="1800" spc="10" dirty="0"/>
              <a:t> </a:t>
            </a:r>
            <a:r>
              <a:rPr sz="1800" spc="-5" dirty="0"/>
              <a:t>det</a:t>
            </a:r>
            <a:r>
              <a:rPr sz="1800" spc="20" dirty="0"/>
              <a:t> </a:t>
            </a:r>
            <a:r>
              <a:rPr sz="1800" spc="-5" dirty="0"/>
              <a:t>ikke</a:t>
            </a:r>
            <a:r>
              <a:rPr sz="1800" spc="-10" dirty="0"/>
              <a:t> </a:t>
            </a:r>
            <a:r>
              <a:rPr sz="1800" spc="-5" dirty="0"/>
              <a:t>er</a:t>
            </a:r>
            <a:r>
              <a:rPr sz="1800" spc="15" dirty="0"/>
              <a:t> </a:t>
            </a:r>
            <a:r>
              <a:rPr sz="1800" spc="-5" dirty="0"/>
              <a:t>synelig</a:t>
            </a:r>
            <a:r>
              <a:rPr sz="1800" spc="5" dirty="0"/>
              <a:t> </a:t>
            </a:r>
            <a:r>
              <a:rPr sz="1800" spc="-5" dirty="0"/>
              <a:t>forurensning</a:t>
            </a:r>
            <a:r>
              <a:rPr sz="1800" spc="15" dirty="0"/>
              <a:t> </a:t>
            </a:r>
            <a:r>
              <a:rPr sz="1800" spc="-5" dirty="0"/>
              <a:t>på</a:t>
            </a:r>
            <a:r>
              <a:rPr sz="1800" spc="20" dirty="0"/>
              <a:t> </a:t>
            </a:r>
            <a:r>
              <a:rPr sz="1800" spc="-5" dirty="0"/>
              <a:t>hendene,</a:t>
            </a:r>
            <a:r>
              <a:rPr sz="1800" spc="25" dirty="0"/>
              <a:t> </a:t>
            </a:r>
            <a:r>
              <a:rPr sz="1800" spc="-5" dirty="0"/>
              <a:t>kan</a:t>
            </a:r>
            <a:r>
              <a:rPr sz="1800" dirty="0"/>
              <a:t> </a:t>
            </a:r>
            <a:r>
              <a:rPr sz="1800" spc="-5" dirty="0"/>
              <a:t>såpevask</a:t>
            </a:r>
            <a:r>
              <a:rPr sz="1800" dirty="0"/>
              <a:t> </a:t>
            </a:r>
            <a:r>
              <a:rPr sz="1800" spc="-5" dirty="0"/>
              <a:t>med</a:t>
            </a:r>
            <a:r>
              <a:rPr sz="1800" spc="5" dirty="0"/>
              <a:t> </a:t>
            </a:r>
            <a:r>
              <a:rPr sz="1800" spc="-5" dirty="0"/>
              <a:t>fordel</a:t>
            </a:r>
            <a:r>
              <a:rPr sz="1800" spc="15" dirty="0"/>
              <a:t> </a:t>
            </a:r>
            <a:r>
              <a:rPr sz="1800" spc="-5" dirty="0"/>
              <a:t>erstattes </a:t>
            </a:r>
            <a:r>
              <a:rPr sz="1800" spc="-430" dirty="0"/>
              <a:t> </a:t>
            </a:r>
            <a:r>
              <a:rPr sz="1800" spc="-5" dirty="0"/>
              <a:t>med</a:t>
            </a:r>
            <a:r>
              <a:rPr sz="1800" spc="10" dirty="0"/>
              <a:t> </a:t>
            </a:r>
            <a:r>
              <a:rPr sz="1800" spc="-5" dirty="0"/>
              <a:t>alkoholbasert</a:t>
            </a:r>
            <a:r>
              <a:rPr sz="1800" spc="-20" dirty="0"/>
              <a:t> </a:t>
            </a:r>
            <a:r>
              <a:rPr sz="1800" spc="-5" dirty="0"/>
              <a:t>hånddesinfeksjon</a:t>
            </a:r>
          </a:p>
          <a:p>
            <a:pPr marL="366395">
              <a:spcBef>
                <a:spcPts val="385"/>
              </a:spcBef>
              <a:buClr>
                <a:srgbClr val="0079C1"/>
              </a:buClr>
              <a:tabLst>
                <a:tab pos="366395" algn="l"/>
                <a:tab pos="367030" algn="l"/>
              </a:tabLst>
            </a:pPr>
            <a:r>
              <a:rPr sz="1800" spc="-5" dirty="0"/>
              <a:t>Hansker,</a:t>
            </a:r>
            <a:r>
              <a:rPr sz="1800" spc="10" dirty="0"/>
              <a:t> </a:t>
            </a:r>
            <a:r>
              <a:rPr sz="1800" spc="-5" dirty="0"/>
              <a:t>såper,</a:t>
            </a:r>
            <a:r>
              <a:rPr sz="1800" spc="15" dirty="0"/>
              <a:t> </a:t>
            </a:r>
            <a:r>
              <a:rPr sz="1800" spc="-5" dirty="0"/>
              <a:t>hudkremer</a:t>
            </a:r>
            <a:r>
              <a:rPr sz="1800" spc="25" dirty="0"/>
              <a:t> </a:t>
            </a:r>
            <a:r>
              <a:rPr sz="1800" spc="-5" dirty="0"/>
              <a:t>og</a:t>
            </a:r>
            <a:r>
              <a:rPr sz="1800" spc="15" dirty="0"/>
              <a:t> </a:t>
            </a:r>
            <a:r>
              <a:rPr sz="1800" spc="-5" dirty="0"/>
              <a:t>hånddesinfeksjon</a:t>
            </a:r>
            <a:r>
              <a:rPr sz="1800" spc="-20" dirty="0"/>
              <a:t> </a:t>
            </a:r>
            <a:r>
              <a:rPr sz="1800" spc="-5" dirty="0"/>
              <a:t>skal</a:t>
            </a:r>
            <a:r>
              <a:rPr sz="1800" spc="-15" dirty="0"/>
              <a:t> </a:t>
            </a:r>
            <a:r>
              <a:rPr sz="1800" spc="-5" dirty="0"/>
              <a:t>være</a:t>
            </a:r>
            <a:r>
              <a:rPr sz="1800" spc="25" dirty="0"/>
              <a:t> </a:t>
            </a:r>
            <a:r>
              <a:rPr sz="1800" spc="-5" dirty="0"/>
              <a:t>uten</a:t>
            </a:r>
            <a:r>
              <a:rPr sz="1800" spc="15" dirty="0"/>
              <a:t> </a:t>
            </a:r>
            <a:r>
              <a:rPr sz="1800" dirty="0"/>
              <a:t>eller</a:t>
            </a:r>
            <a:r>
              <a:rPr sz="1800" spc="5" dirty="0"/>
              <a:t> </a:t>
            </a:r>
            <a:r>
              <a:rPr sz="1800" spc="-5" dirty="0"/>
              <a:t>ha</a:t>
            </a:r>
            <a:r>
              <a:rPr sz="1800" spc="5" dirty="0"/>
              <a:t> </a:t>
            </a:r>
            <a:r>
              <a:rPr sz="1800" dirty="0" err="1"/>
              <a:t>minst</a:t>
            </a:r>
            <a:r>
              <a:rPr sz="1800" dirty="0"/>
              <a:t> </a:t>
            </a:r>
            <a:r>
              <a:rPr sz="1800" dirty="0" err="1"/>
              <a:t>mulig</a:t>
            </a:r>
            <a:r>
              <a:rPr lang="nb-NO" sz="1800" dirty="0"/>
              <a:t> </a:t>
            </a:r>
            <a:r>
              <a:rPr sz="1800" spc="-5" dirty="0" err="1"/>
              <a:t>innhold</a:t>
            </a:r>
            <a:r>
              <a:rPr sz="1800" spc="-10" dirty="0"/>
              <a:t> </a:t>
            </a:r>
            <a:r>
              <a:rPr sz="1800" spc="-5" dirty="0"/>
              <a:t>av</a:t>
            </a:r>
            <a:r>
              <a:rPr sz="1800" spc="10" dirty="0"/>
              <a:t> </a:t>
            </a:r>
            <a:r>
              <a:rPr sz="1800" spc="-5" dirty="0"/>
              <a:t>kjente irriterende</a:t>
            </a:r>
            <a:r>
              <a:rPr sz="1800" spc="35" dirty="0"/>
              <a:t> </a:t>
            </a:r>
            <a:r>
              <a:rPr sz="1800" spc="-5" dirty="0"/>
              <a:t>og</a:t>
            </a:r>
            <a:r>
              <a:rPr sz="1800" spc="5" dirty="0"/>
              <a:t> </a:t>
            </a:r>
            <a:r>
              <a:rPr sz="1800" spc="-5" dirty="0"/>
              <a:t>allergifremkallende</a:t>
            </a:r>
            <a:r>
              <a:rPr sz="1800" spc="-10" dirty="0"/>
              <a:t> </a:t>
            </a:r>
            <a:r>
              <a:rPr sz="1800" spc="-5" dirty="0"/>
              <a:t>stoffer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504" y="332656"/>
            <a:ext cx="5045237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spcBef>
                <a:spcPts val="100"/>
              </a:spcBef>
            </a:pPr>
            <a:r>
              <a:rPr b="1" dirty="0">
                <a:solidFill>
                  <a:schemeClr val="tx1"/>
                </a:solidFill>
                <a:latin typeface="Calibri"/>
                <a:cs typeface="Calibri"/>
              </a:rPr>
              <a:t>Barrie</a:t>
            </a:r>
            <a:r>
              <a:rPr b="1" spc="10" dirty="0">
                <a:solidFill>
                  <a:schemeClr val="tx1"/>
                </a:solidFill>
                <a:latin typeface="Calibri"/>
                <a:cs typeface="Calibri"/>
              </a:rPr>
              <a:t>r</a:t>
            </a:r>
            <a:r>
              <a:rPr b="1" spc="-5" dirty="0">
                <a:solidFill>
                  <a:schemeClr val="tx1"/>
                </a:solidFill>
                <a:latin typeface="Calibri"/>
                <a:cs typeface="Calibri"/>
              </a:rPr>
              <a:t>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02891" y="1251940"/>
            <a:ext cx="4268470" cy="417357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Organisasjon og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ledelse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Kultur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Kunnskap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65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Arbeidspraksis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Verktøy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Håndhygiene</a:t>
            </a:r>
            <a:endParaRPr sz="3200">
              <a:latin typeface="Calibri"/>
              <a:cs typeface="Calibri"/>
            </a:endParaRPr>
          </a:p>
          <a:p>
            <a:pPr marL="355600" indent="-342900">
              <a:spcBef>
                <a:spcPts val="770"/>
              </a:spcBef>
              <a:buClr>
                <a:srgbClr val="0079C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Hansker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7488" y="116632"/>
            <a:ext cx="9073008" cy="576706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2419A-8A54-7AC2-83D6-997E672D03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32" y="-22628"/>
            <a:ext cx="3935760" cy="233272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03389" y="384868"/>
            <a:ext cx="8785225" cy="67518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368935">
              <a:spcBef>
                <a:spcPts val="5"/>
              </a:spcBef>
            </a:pPr>
            <a:r>
              <a:rPr sz="1100" dirty="0">
                <a:latin typeface="Arial Black"/>
                <a:cs typeface="Arial Black"/>
              </a:rPr>
              <a:t>EN</a:t>
            </a:r>
            <a:r>
              <a:rPr sz="1100" spc="-20" dirty="0">
                <a:latin typeface="Arial Black"/>
                <a:cs typeface="Arial Black"/>
              </a:rPr>
              <a:t> </a:t>
            </a:r>
            <a:r>
              <a:rPr sz="1100" dirty="0">
                <a:latin typeface="Arial Black"/>
                <a:cs typeface="Arial Black"/>
              </a:rPr>
              <a:t>ISO</a:t>
            </a:r>
            <a:r>
              <a:rPr sz="1100" spc="-5" dirty="0">
                <a:latin typeface="Arial Black"/>
                <a:cs typeface="Arial Black"/>
              </a:rPr>
              <a:t> </a:t>
            </a:r>
            <a:r>
              <a:rPr sz="1100" spc="-10" dirty="0">
                <a:latin typeface="Arial Black"/>
                <a:cs typeface="Arial Black"/>
              </a:rPr>
              <a:t>374</a:t>
            </a:r>
            <a:r>
              <a:rPr lang="nb-NO" sz="1100" spc="-10" dirty="0">
                <a:latin typeface="Arial Black"/>
                <a:cs typeface="Arial Black"/>
              </a:rPr>
              <a:t>-1</a:t>
            </a:r>
            <a:r>
              <a:rPr sz="1100" spc="-10" dirty="0">
                <a:latin typeface="Arial Black"/>
                <a:cs typeface="Arial Black"/>
              </a:rPr>
              <a:t>:201</a:t>
            </a:r>
            <a:r>
              <a:rPr lang="nb-NO" sz="1100" spc="-10" dirty="0">
                <a:latin typeface="Arial Black"/>
                <a:cs typeface="Arial Black"/>
              </a:rPr>
              <a:t>6</a:t>
            </a:r>
            <a:endParaRPr sz="1100" dirty="0">
              <a:latin typeface="Arial Black"/>
              <a:cs typeface="Arial Black"/>
            </a:endParaRPr>
          </a:p>
          <a:p>
            <a:pPr marL="368935">
              <a:spcBef>
                <a:spcPts val="60"/>
              </a:spcBef>
            </a:pPr>
            <a:r>
              <a:rPr sz="1900" dirty="0">
                <a:latin typeface="Arial"/>
                <a:cs typeface="Arial"/>
              </a:rPr>
              <a:t>Hva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er</a:t>
            </a:r>
            <a:r>
              <a:rPr sz="1900" spc="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forandret </a:t>
            </a:r>
            <a:r>
              <a:rPr sz="1900" spc="-50" dirty="0">
                <a:latin typeface="Arial"/>
                <a:cs typeface="Arial"/>
              </a:rPr>
              <a:t>?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389" y="2015945"/>
            <a:ext cx="8039100" cy="313436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Definisjon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0" dirty="0">
                <a:latin typeface="Arial"/>
                <a:cs typeface="Arial"/>
              </a:rPr>
              <a:t> Vernehansker </a:t>
            </a:r>
            <a:r>
              <a:rPr sz="1800" dirty="0">
                <a:latin typeface="Arial"/>
                <a:cs typeface="Arial"/>
              </a:rPr>
              <a:t>mot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farlige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kjemikalier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mikroorganismer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374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blir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374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EN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374-</a:t>
            </a:r>
            <a:r>
              <a:rPr sz="1800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krav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vil endre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være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 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374-</a:t>
            </a:r>
            <a:r>
              <a:rPr sz="1800" dirty="0">
                <a:latin typeface="Arial"/>
                <a:cs typeface="Arial"/>
              </a:rPr>
              <a:t>1: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2016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standard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 </a:t>
            </a:r>
            <a:r>
              <a:rPr sz="1800" spc="-10" dirty="0">
                <a:latin typeface="Arial"/>
                <a:cs typeface="Arial"/>
              </a:rPr>
              <a:t>16523-</a:t>
            </a:r>
            <a:r>
              <a:rPr sz="1800" dirty="0">
                <a:latin typeface="Arial"/>
                <a:cs typeface="Arial"/>
              </a:rPr>
              <a:t>1: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2015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erstatter </a:t>
            </a:r>
            <a:r>
              <a:rPr sz="1800" spc="-10" dirty="0">
                <a:latin typeface="Arial"/>
                <a:cs typeface="Arial"/>
              </a:rPr>
              <a:t>EN374-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testmetode</a:t>
            </a:r>
            <a:endParaRPr sz="1800" dirty="0">
              <a:latin typeface="Arial"/>
              <a:cs typeface="Arial"/>
            </a:endParaRPr>
          </a:p>
          <a:p>
            <a:pPr marL="355600" marR="1045844" indent="-342900">
              <a:lnSpc>
                <a:spcPct val="1022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EN374-</a:t>
            </a:r>
            <a:r>
              <a:rPr sz="1800" dirty="0">
                <a:latin typeface="Arial"/>
                <a:cs typeface="Arial"/>
              </a:rPr>
              <a:t>4: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2013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-degradation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testmetode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vil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være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obligatorisk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for </a:t>
            </a:r>
            <a:r>
              <a:rPr sz="1800" dirty="0">
                <a:latin typeface="Arial"/>
                <a:cs typeface="Arial"/>
              </a:rPr>
              <a:t>kjemikalier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hevdet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under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kjemikalier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piktogrammet</a:t>
            </a:r>
            <a:endParaRPr sz="1800" dirty="0">
              <a:latin typeface="Arial"/>
              <a:cs typeface="Arial"/>
            </a:endParaRPr>
          </a:p>
          <a:p>
            <a:pPr marL="355600" marR="5080" indent="-342900">
              <a:lnSpc>
                <a:spcPts val="2090"/>
              </a:lnSpc>
              <a:spcBef>
                <a:spcPts val="56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Ny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standard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mikroorganisme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risiko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inkludert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virus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risiko,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ISO</a:t>
            </a:r>
            <a:r>
              <a:rPr sz="1800" spc="-10" dirty="0">
                <a:latin typeface="Arial"/>
                <a:cs typeface="Arial"/>
              </a:rPr>
              <a:t> 374-</a:t>
            </a:r>
            <a:r>
              <a:rPr sz="1800" spc="-25" dirty="0">
                <a:latin typeface="Arial"/>
                <a:cs typeface="Arial"/>
              </a:rPr>
              <a:t>5: </a:t>
            </a:r>
            <a:r>
              <a:rPr sz="1800" spc="-20" dirty="0">
                <a:latin typeface="Arial"/>
                <a:cs typeface="Arial"/>
              </a:rPr>
              <a:t>2016</a:t>
            </a:r>
            <a:endParaRPr sz="1800" dirty="0">
              <a:latin typeface="Arial"/>
              <a:cs typeface="Arial"/>
            </a:endParaRPr>
          </a:p>
          <a:p>
            <a:pPr marL="355600" marR="211454" indent="-342900">
              <a:lnSpc>
                <a:spcPct val="101099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Ingen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flere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piktogram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beger.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Kjemisk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piktogram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klassifisert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Type </a:t>
            </a:r>
            <a:r>
              <a:rPr sz="1800" dirty="0">
                <a:latin typeface="Arial"/>
                <a:cs typeface="Arial"/>
              </a:rPr>
              <a:t>A,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709058" y="116632"/>
            <a:ext cx="8785225" cy="672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80975" rIns="0" bIns="0" rtlCol="0">
            <a:spAutoFit/>
          </a:bodyPr>
          <a:lstStyle/>
          <a:p>
            <a:pPr marL="368935">
              <a:spcBef>
                <a:spcPts val="1425"/>
              </a:spcBef>
            </a:pPr>
            <a:r>
              <a:rPr sz="1200" dirty="0">
                <a:latin typeface="Arial Black"/>
                <a:cs typeface="Arial Black"/>
              </a:rPr>
              <a:t>EN</a:t>
            </a:r>
            <a:r>
              <a:rPr sz="1200" spc="-10" dirty="0">
                <a:latin typeface="Arial Black"/>
                <a:cs typeface="Arial Black"/>
              </a:rPr>
              <a:t> </a:t>
            </a:r>
            <a:r>
              <a:rPr sz="1200" dirty="0">
                <a:latin typeface="Arial Black"/>
                <a:cs typeface="Arial Black"/>
              </a:rPr>
              <a:t>ISO</a:t>
            </a:r>
            <a:r>
              <a:rPr sz="1200" spc="-5" dirty="0">
                <a:latin typeface="Arial Black"/>
                <a:cs typeface="Arial Black"/>
              </a:rPr>
              <a:t> </a:t>
            </a:r>
            <a:r>
              <a:rPr sz="1200" spc="-10" dirty="0">
                <a:latin typeface="Arial Black"/>
                <a:cs typeface="Arial Black"/>
              </a:rPr>
              <a:t>374</a:t>
            </a:r>
            <a:r>
              <a:rPr lang="nb-NO" sz="1200" spc="-10" dirty="0">
                <a:latin typeface="Arial Black"/>
                <a:cs typeface="Arial Black"/>
              </a:rPr>
              <a:t>-1</a:t>
            </a:r>
            <a:r>
              <a:rPr sz="1200" spc="-10" dirty="0">
                <a:latin typeface="Arial Black"/>
                <a:cs typeface="Arial Black"/>
              </a:rPr>
              <a:t>:201</a:t>
            </a:r>
            <a:r>
              <a:rPr lang="nb-NO" sz="1200" spc="-10" dirty="0">
                <a:latin typeface="Arial Black"/>
                <a:cs typeface="Arial Black"/>
              </a:rPr>
              <a:t>6</a:t>
            </a:r>
            <a:endParaRPr sz="1200" dirty="0">
              <a:latin typeface="Arial Black"/>
              <a:cs typeface="Arial Black"/>
            </a:endParaRPr>
          </a:p>
          <a:p>
            <a:pPr marL="368935">
              <a:spcBef>
                <a:spcPts val="70"/>
              </a:spcBef>
            </a:pPr>
            <a:r>
              <a:rPr sz="1900" dirty="0">
                <a:latin typeface="Arial"/>
                <a:cs typeface="Arial"/>
              </a:rPr>
              <a:t>Permeation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–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Kjemikalie</a:t>
            </a:r>
            <a:r>
              <a:rPr sz="1900" spc="5" dirty="0">
                <a:latin typeface="Arial"/>
                <a:cs typeface="Arial"/>
              </a:rPr>
              <a:t> </a:t>
            </a:r>
            <a:r>
              <a:rPr sz="1900" spc="-20" dirty="0">
                <a:latin typeface="Arial"/>
                <a:cs typeface="Arial"/>
              </a:rPr>
              <a:t>test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88240" y="789252"/>
            <a:ext cx="8779555" cy="648253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5600" indent="-342900"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18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test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 err="1">
                <a:latin typeface="Arial"/>
                <a:cs typeface="Arial"/>
              </a:rPr>
              <a:t>kjemikalier</a:t>
            </a:r>
            <a:endParaRPr sz="1800" b="1" dirty="0">
              <a:latin typeface="Arial"/>
              <a:cs typeface="Arial"/>
            </a:endParaRPr>
          </a:p>
          <a:p>
            <a:pPr marL="355600" indent="-342900"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b="1" dirty="0">
                <a:latin typeface="Arial"/>
                <a:cs typeface="Arial"/>
              </a:rPr>
              <a:t>Resultatet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gjennomsnittet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gjennombrudd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tid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av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prøvene</a:t>
            </a:r>
            <a:endParaRPr sz="1800" b="1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AB8184-1EC4-FC58-1F52-04CA2C4978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590" y="1501673"/>
            <a:ext cx="7241738" cy="469531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703389" y="190501"/>
            <a:ext cx="8785225" cy="8207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0500" rIns="0" bIns="0" rtlCol="0">
            <a:spAutoFit/>
          </a:bodyPr>
          <a:lstStyle/>
          <a:p>
            <a:pPr marL="368935">
              <a:spcBef>
                <a:spcPts val="1500"/>
              </a:spcBef>
            </a:pPr>
            <a:r>
              <a:rPr sz="2000" dirty="0">
                <a:latin typeface="Arial Black"/>
                <a:cs typeface="Arial Black"/>
              </a:rPr>
              <a:t>EN</a:t>
            </a:r>
            <a:r>
              <a:rPr sz="2000" spc="-10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ISO</a:t>
            </a:r>
            <a:r>
              <a:rPr sz="2000" spc="-5" dirty="0">
                <a:latin typeface="Arial Black"/>
                <a:cs typeface="Arial Black"/>
              </a:rPr>
              <a:t> </a:t>
            </a:r>
            <a:r>
              <a:rPr sz="2000" spc="-10" dirty="0">
                <a:latin typeface="Arial Black"/>
                <a:cs typeface="Arial Black"/>
              </a:rPr>
              <a:t>374</a:t>
            </a:r>
            <a:r>
              <a:rPr lang="nb-NO" sz="2000" spc="-10" dirty="0">
                <a:latin typeface="Arial Black"/>
                <a:cs typeface="Arial Black"/>
              </a:rPr>
              <a:t>-1</a:t>
            </a:r>
            <a:r>
              <a:rPr sz="2000" spc="-10" dirty="0">
                <a:latin typeface="Arial Black"/>
                <a:cs typeface="Arial Black"/>
              </a:rPr>
              <a:t>:201</a:t>
            </a:r>
            <a:r>
              <a:rPr lang="nb-NO" sz="2000" spc="-10" dirty="0">
                <a:latin typeface="Arial Black"/>
                <a:cs typeface="Arial Black"/>
              </a:rPr>
              <a:t>6</a:t>
            </a:r>
            <a:endParaRPr sz="2000" dirty="0">
              <a:latin typeface="Arial Black"/>
              <a:cs typeface="Arial Black"/>
            </a:endParaRPr>
          </a:p>
          <a:p>
            <a:pPr marL="368935">
              <a:spcBef>
                <a:spcPts val="65"/>
              </a:spcBef>
            </a:pPr>
            <a:r>
              <a:rPr sz="2000" dirty="0">
                <a:latin typeface="Arial"/>
                <a:cs typeface="Arial"/>
              </a:rPr>
              <a:t>Permeation -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Nye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merkekrav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9845" y="1489329"/>
            <a:ext cx="4074147" cy="979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B4CC82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B4CC82"/>
                </a:solidFill>
                <a:latin typeface="Arial"/>
                <a:cs typeface="Arial"/>
              </a:rPr>
              <a:t>	</a:t>
            </a:r>
            <a:r>
              <a:rPr sz="1800" b="1" spc="-240" dirty="0">
                <a:latin typeface="Arial"/>
                <a:cs typeface="Arial"/>
              </a:rPr>
              <a:t>TYPE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C</a:t>
            </a:r>
            <a:r>
              <a:rPr sz="1800" spc="-2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298450">
              <a:lnSpc>
                <a:spcPts val="2145"/>
              </a:lnSpc>
            </a:pPr>
            <a:r>
              <a:rPr sz="1800" spc="-30" dirty="0">
                <a:latin typeface="Arial"/>
                <a:cs typeface="Arial"/>
              </a:rPr>
              <a:t>Minst</a:t>
            </a:r>
            <a:r>
              <a:rPr sz="1800" spc="-85" dirty="0">
                <a:latin typeface="Arial"/>
                <a:cs typeface="Arial"/>
              </a:rPr>
              <a:t> nivå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1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enn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10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mot</a:t>
            </a:r>
            <a:endParaRPr sz="1800" dirty="0">
              <a:latin typeface="Arial"/>
              <a:cs typeface="Arial"/>
            </a:endParaRPr>
          </a:p>
          <a:p>
            <a:pPr marL="222250">
              <a:spcBef>
                <a:spcPts val="335"/>
              </a:spcBef>
            </a:pPr>
            <a:r>
              <a:rPr sz="1800" b="1" spc="-100" dirty="0">
                <a:latin typeface="Arial"/>
                <a:cs typeface="Arial"/>
              </a:rPr>
              <a:t>1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110" dirty="0">
                <a:latin typeface="Arial"/>
                <a:cs typeface="Arial"/>
              </a:rPr>
              <a:t>kjemikalie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på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49844" y="2644521"/>
            <a:ext cx="4221480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B4CC82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B4CC82"/>
                </a:solidFill>
                <a:latin typeface="Arial"/>
                <a:cs typeface="Arial"/>
              </a:rPr>
              <a:t>	</a:t>
            </a:r>
            <a:r>
              <a:rPr sz="1600" b="1" spc="-240" dirty="0">
                <a:latin typeface="Arial"/>
                <a:cs typeface="Arial"/>
              </a:rPr>
              <a:t>TYPE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B</a:t>
            </a:r>
            <a:r>
              <a:rPr sz="1600" spc="-2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298450">
              <a:lnSpc>
                <a:spcPts val="2145"/>
              </a:lnSpc>
            </a:pPr>
            <a:r>
              <a:rPr sz="1800" spc="-30" dirty="0">
                <a:latin typeface="Arial"/>
                <a:cs typeface="Arial"/>
              </a:rPr>
              <a:t>Minst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nivå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2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mer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enn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30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min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minst</a:t>
            </a:r>
            <a:endParaRPr sz="1800" dirty="0">
              <a:latin typeface="Arial"/>
              <a:cs typeface="Arial"/>
            </a:endParaRPr>
          </a:p>
          <a:p>
            <a:pPr marL="222250">
              <a:spcBef>
                <a:spcPts val="240"/>
              </a:spcBef>
            </a:pPr>
            <a:r>
              <a:rPr sz="1800" b="1" spc="-100" dirty="0">
                <a:latin typeface="Arial"/>
                <a:cs typeface="Arial"/>
              </a:rPr>
              <a:t>3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5" dirty="0">
                <a:latin typeface="Arial"/>
                <a:cs typeface="Arial"/>
              </a:rPr>
              <a:t>kjemikalier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på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listen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49844" y="4080128"/>
            <a:ext cx="4765040" cy="807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600" spc="-50" dirty="0">
                <a:solidFill>
                  <a:srgbClr val="B4CC82"/>
                </a:solidFill>
                <a:latin typeface="Arial"/>
                <a:cs typeface="Arial"/>
              </a:rPr>
              <a:t>–</a:t>
            </a:r>
            <a:r>
              <a:rPr sz="1600" dirty="0">
                <a:solidFill>
                  <a:srgbClr val="B4CC82"/>
                </a:solidFill>
                <a:latin typeface="Arial"/>
                <a:cs typeface="Arial"/>
              </a:rPr>
              <a:t>	</a:t>
            </a:r>
            <a:r>
              <a:rPr sz="1600" b="1" spc="-240" dirty="0">
                <a:latin typeface="Arial"/>
                <a:cs typeface="Arial"/>
              </a:rPr>
              <a:t>TYPE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298450" marR="5080">
              <a:lnSpc>
                <a:spcPts val="2110"/>
              </a:lnSpc>
              <a:spcBef>
                <a:spcPts val="95"/>
              </a:spcBef>
            </a:pPr>
            <a:r>
              <a:rPr sz="1800" spc="-30" dirty="0">
                <a:latin typeface="Arial"/>
                <a:cs typeface="Arial"/>
              </a:rPr>
              <a:t>Minst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nivå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2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mer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enn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30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min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minimum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6 </a:t>
            </a:r>
            <a:r>
              <a:rPr sz="1800" b="1" spc="-105" dirty="0">
                <a:latin typeface="Arial"/>
                <a:cs typeface="Arial"/>
              </a:rPr>
              <a:t>kjemikalier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på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listen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3353" y="2417329"/>
            <a:ext cx="889586" cy="86638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1055" y="1171036"/>
            <a:ext cx="889586" cy="8663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2302" y="3788821"/>
            <a:ext cx="889586" cy="86638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916321" y="922401"/>
            <a:ext cx="12680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EN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ISO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374-</a:t>
            </a:r>
            <a:r>
              <a:rPr sz="1000" b="1" dirty="0">
                <a:latin typeface="Arial"/>
                <a:cs typeface="Arial"/>
              </a:rPr>
              <a:t>1/Type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5207" y="2193416"/>
            <a:ext cx="12680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EN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ISO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374-</a:t>
            </a:r>
            <a:r>
              <a:rPr sz="1000" b="1" dirty="0">
                <a:latin typeface="Arial"/>
                <a:cs typeface="Arial"/>
              </a:rPr>
              <a:t>1/Type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B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37771" y="3534537"/>
            <a:ext cx="12680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dirty="0">
                <a:latin typeface="Arial"/>
                <a:cs typeface="Arial"/>
              </a:rPr>
              <a:t>EN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ISO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374-</a:t>
            </a:r>
            <a:r>
              <a:rPr sz="1000" b="1" dirty="0">
                <a:latin typeface="Arial"/>
                <a:cs typeface="Arial"/>
              </a:rPr>
              <a:t>1/Type</a:t>
            </a:r>
            <a:r>
              <a:rPr sz="1000" b="1" spc="-15" dirty="0">
                <a:latin typeface="Arial"/>
                <a:cs typeface="Arial"/>
              </a:rPr>
              <a:t> </a:t>
            </a:r>
            <a:r>
              <a:rPr sz="1000" b="1" spc="-50" dirty="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82743" y="3318128"/>
            <a:ext cx="2711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b="1" spc="-25" dirty="0">
                <a:latin typeface="Arial"/>
                <a:cs typeface="Arial"/>
              </a:rPr>
              <a:t>XYZ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02909" y="4689728"/>
            <a:ext cx="56832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UVWXYZ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97384" y="5483136"/>
            <a:ext cx="9975280" cy="2667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272154" marR="5080" indent="-3260090">
              <a:lnSpc>
                <a:spcPts val="1900"/>
              </a:lnSpc>
              <a:spcBef>
                <a:spcPts val="180"/>
              </a:spcBef>
            </a:pP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Dette</a:t>
            </a:r>
            <a:r>
              <a:rPr sz="1800" i="1" spc="-1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krav</a:t>
            </a:r>
            <a:r>
              <a:rPr sz="1800" i="1" spc="-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kan</a:t>
            </a:r>
            <a:r>
              <a:rPr sz="1800" i="1" spc="-1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brukes</a:t>
            </a:r>
            <a:r>
              <a:rPr sz="1800" i="1" spc="-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for</a:t>
            </a:r>
            <a:r>
              <a:rPr sz="1800" i="1" spc="-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de</a:t>
            </a:r>
            <a:r>
              <a:rPr sz="1800" i="1" spc="-10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kjemiske</a:t>
            </a:r>
            <a:r>
              <a:rPr sz="1800" i="1" spc="-1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vernehansker med</a:t>
            </a:r>
            <a:r>
              <a:rPr sz="1800" i="1" spc="-15" dirty="0">
                <a:solidFill>
                  <a:srgbClr val="0063AC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63AC"/>
                </a:solidFill>
                <a:latin typeface="Arial"/>
                <a:cs typeface="Arial"/>
              </a:rPr>
              <a:t>eller uten</a:t>
            </a:r>
            <a:r>
              <a:rPr sz="1800" i="1" spc="-10" dirty="0">
                <a:solidFill>
                  <a:srgbClr val="0063AC"/>
                </a:solidFill>
                <a:latin typeface="Arial"/>
                <a:cs typeface="Arial"/>
              </a:rPr>
              <a:t> mikroorganisme beskyttelse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159896" y="3311525"/>
            <a:ext cx="2761615" cy="234950"/>
            <a:chOff x="3745991" y="3703320"/>
            <a:chExt cx="2761615" cy="234950"/>
          </a:xfrm>
        </p:grpSpPr>
        <p:pic>
          <p:nvPicPr>
            <p:cNvPr id="19" name="object 19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5991" y="3703320"/>
              <a:ext cx="2761488" cy="2346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788169" y="3761792"/>
              <a:ext cx="2602230" cy="76200"/>
            </a:xfrm>
            <a:custGeom>
              <a:avLst/>
              <a:gdLst/>
              <a:ahLst/>
              <a:cxnLst/>
              <a:rect l="l" t="t" r="r" b="b"/>
              <a:pathLst>
                <a:path w="2602229" h="76200">
                  <a:moveTo>
                    <a:pt x="2525671" y="50798"/>
                  </a:moveTo>
                  <a:lnTo>
                    <a:pt x="2525553" y="76198"/>
                  </a:lnTo>
                  <a:lnTo>
                    <a:pt x="2576826" y="50857"/>
                  </a:lnTo>
                  <a:lnTo>
                    <a:pt x="2538361" y="50857"/>
                  </a:lnTo>
                  <a:lnTo>
                    <a:pt x="2525671" y="50798"/>
                  </a:lnTo>
                  <a:close/>
                </a:path>
                <a:path w="2602229" h="76200">
                  <a:moveTo>
                    <a:pt x="2525788" y="25399"/>
                  </a:moveTo>
                  <a:lnTo>
                    <a:pt x="2525671" y="50798"/>
                  </a:lnTo>
                  <a:lnTo>
                    <a:pt x="2538361" y="50857"/>
                  </a:lnTo>
                  <a:lnTo>
                    <a:pt x="2538479" y="25458"/>
                  </a:lnTo>
                  <a:lnTo>
                    <a:pt x="2525788" y="25399"/>
                  </a:lnTo>
                  <a:close/>
                </a:path>
                <a:path w="2602229" h="76200">
                  <a:moveTo>
                    <a:pt x="2525905" y="0"/>
                  </a:moveTo>
                  <a:lnTo>
                    <a:pt x="2525788" y="25399"/>
                  </a:lnTo>
                  <a:lnTo>
                    <a:pt x="2538479" y="25458"/>
                  </a:lnTo>
                  <a:lnTo>
                    <a:pt x="2538361" y="50857"/>
                  </a:lnTo>
                  <a:lnTo>
                    <a:pt x="2576826" y="50857"/>
                  </a:lnTo>
                  <a:lnTo>
                    <a:pt x="2601929" y="38450"/>
                  </a:lnTo>
                  <a:lnTo>
                    <a:pt x="2525905" y="0"/>
                  </a:lnTo>
                  <a:close/>
                </a:path>
                <a:path w="2602229" h="76200">
                  <a:moveTo>
                    <a:pt x="118" y="13737"/>
                  </a:moveTo>
                  <a:lnTo>
                    <a:pt x="0" y="39136"/>
                  </a:lnTo>
                  <a:lnTo>
                    <a:pt x="2525671" y="50798"/>
                  </a:lnTo>
                  <a:lnTo>
                    <a:pt x="2525788" y="25399"/>
                  </a:lnTo>
                  <a:lnTo>
                    <a:pt x="118" y="13737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595760" y="4722750"/>
            <a:ext cx="3157855" cy="238125"/>
            <a:chOff x="4181855" y="5114544"/>
            <a:chExt cx="3157855" cy="238125"/>
          </a:xfrm>
        </p:grpSpPr>
        <p:pic>
          <p:nvPicPr>
            <p:cNvPr id="22" name="object 22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1855" y="5114544"/>
              <a:ext cx="3157728" cy="23774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23614" y="5175582"/>
              <a:ext cx="2997835" cy="76200"/>
            </a:xfrm>
            <a:custGeom>
              <a:avLst/>
              <a:gdLst/>
              <a:ahLst/>
              <a:cxnLst/>
              <a:rect l="l" t="t" r="r" b="b"/>
              <a:pathLst>
                <a:path w="2997834" h="76200">
                  <a:moveTo>
                    <a:pt x="2921458" y="50799"/>
                  </a:moveTo>
                  <a:lnTo>
                    <a:pt x="2921374" y="76199"/>
                  </a:lnTo>
                  <a:lnTo>
                    <a:pt x="2972513" y="50841"/>
                  </a:lnTo>
                  <a:lnTo>
                    <a:pt x="2934161" y="50841"/>
                  </a:lnTo>
                  <a:lnTo>
                    <a:pt x="2921458" y="50799"/>
                  </a:lnTo>
                  <a:close/>
                </a:path>
                <a:path w="2997834" h="76200">
                  <a:moveTo>
                    <a:pt x="2921542" y="25399"/>
                  </a:moveTo>
                  <a:lnTo>
                    <a:pt x="2921458" y="50799"/>
                  </a:lnTo>
                  <a:lnTo>
                    <a:pt x="2934161" y="50841"/>
                  </a:lnTo>
                  <a:lnTo>
                    <a:pt x="2934244" y="25441"/>
                  </a:lnTo>
                  <a:lnTo>
                    <a:pt x="2921542" y="25399"/>
                  </a:lnTo>
                  <a:close/>
                </a:path>
                <a:path w="2997834" h="76200">
                  <a:moveTo>
                    <a:pt x="2921626" y="0"/>
                  </a:moveTo>
                  <a:lnTo>
                    <a:pt x="2921542" y="25399"/>
                  </a:lnTo>
                  <a:lnTo>
                    <a:pt x="2934244" y="25441"/>
                  </a:lnTo>
                  <a:lnTo>
                    <a:pt x="2934161" y="50841"/>
                  </a:lnTo>
                  <a:lnTo>
                    <a:pt x="2972513" y="50841"/>
                  </a:lnTo>
                  <a:lnTo>
                    <a:pt x="2997700" y="38352"/>
                  </a:lnTo>
                  <a:lnTo>
                    <a:pt x="2921626" y="0"/>
                  </a:lnTo>
                  <a:close/>
                </a:path>
                <a:path w="2997834" h="76200">
                  <a:moveTo>
                    <a:pt x="83" y="15716"/>
                  </a:moveTo>
                  <a:lnTo>
                    <a:pt x="0" y="41116"/>
                  </a:lnTo>
                  <a:lnTo>
                    <a:pt x="2921458" y="50799"/>
                  </a:lnTo>
                  <a:lnTo>
                    <a:pt x="2921542" y="25399"/>
                  </a:lnTo>
                  <a:lnTo>
                    <a:pt x="83" y="15716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944" y="1193158"/>
            <a:ext cx="949300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60"/>
              </a:spcBef>
            </a:pPr>
            <a:r>
              <a:rPr spc="-20" dirty="0" err="1">
                <a:latin typeface="Arial"/>
                <a:cs typeface="Arial"/>
              </a:rPr>
              <a:t>Beskyttelse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mot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fare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for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gjennomtrengning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av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kjemikalier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vist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skjemaet,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ved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tid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det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tar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for </a:t>
            </a:r>
            <a:r>
              <a:rPr dirty="0">
                <a:latin typeface="Arial"/>
                <a:cs typeface="Arial"/>
              </a:rPr>
              <a:t>et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kjemikalie</a:t>
            </a:r>
            <a:r>
              <a:rPr spc="-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å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trenge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20" dirty="0">
                <a:latin typeface="Arial"/>
                <a:cs typeface="Arial"/>
              </a:rPr>
              <a:t>gjennom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hanskens</a:t>
            </a:r>
            <a:r>
              <a:rPr spc="-3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materiale.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19853"/>
              </p:ext>
            </p:extLst>
          </p:nvPr>
        </p:nvGraphicFramePr>
        <p:xfrm>
          <a:off x="2639616" y="2564904"/>
          <a:ext cx="6120681" cy="2893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5745">
                <a:tc>
                  <a:txBody>
                    <a:bodyPr/>
                    <a:lstStyle/>
                    <a:p>
                      <a:pPr marL="503555" marR="185420" indent="-310515">
                        <a:lnSpc>
                          <a:spcPts val="1610"/>
                        </a:lnSpc>
                        <a:spcBef>
                          <a:spcPts val="13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Beskyttelses index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701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Gjennombruddstid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minutter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13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10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12953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30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60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120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240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751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6</a:t>
                      </a: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&gt;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480</a:t>
                      </a:r>
                      <a:r>
                        <a:rPr sz="1800" spc="-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latin typeface="Verdana"/>
                          <a:cs typeface="Verdana"/>
                        </a:rPr>
                        <a:t>min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7248128" y="3446340"/>
            <a:ext cx="1326092" cy="212016"/>
            <a:chOff x="5503900" y="3412322"/>
            <a:chExt cx="1377950" cy="213360"/>
          </a:xfrm>
        </p:grpSpPr>
        <p:sp>
          <p:nvSpPr>
            <p:cNvPr id="5" name="object 5"/>
            <p:cNvSpPr/>
            <p:nvPr/>
          </p:nvSpPr>
          <p:spPr>
            <a:xfrm>
              <a:off x="5508662" y="3417084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1" y="0"/>
                  </a:moveTo>
                  <a:lnTo>
                    <a:pt x="0" y="0"/>
                  </a:lnTo>
                  <a:lnTo>
                    <a:pt x="0" y="203621"/>
                  </a:lnTo>
                  <a:lnTo>
                    <a:pt x="1368341" y="203621"/>
                  </a:lnTo>
                  <a:lnTo>
                    <a:pt x="13683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08662" y="3417084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703389" y="696992"/>
            <a:ext cx="4896667" cy="3738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4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i="0" dirty="0">
                <a:solidFill>
                  <a:srgbClr val="000C40"/>
                </a:solidFill>
                <a:effectLst/>
                <a:latin typeface="+mn-lt"/>
              </a:rPr>
              <a:t>NS-EN 16523-1:2015+A1:2018</a:t>
            </a:r>
          </a:p>
        </p:txBody>
      </p:sp>
      <p:grpSp>
        <p:nvGrpSpPr>
          <p:cNvPr id="23" name="object 7">
            <a:extLst>
              <a:ext uri="{FF2B5EF4-FFF2-40B4-BE49-F238E27FC236}">
                <a16:creationId xmlns:a16="http://schemas.microsoft.com/office/drawing/2014/main" id="{3522FAD0-0003-4893-A39C-5042A581CB52}"/>
              </a:ext>
            </a:extLst>
          </p:cNvPr>
          <p:cNvGrpSpPr/>
          <p:nvPr/>
        </p:nvGrpSpPr>
        <p:grpSpPr>
          <a:xfrm>
            <a:off x="7269292" y="3781450"/>
            <a:ext cx="1326092" cy="212016"/>
            <a:chOff x="5503900" y="3792141"/>
            <a:chExt cx="1377950" cy="213360"/>
          </a:xfrm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36B7265F-2DF6-472A-87F3-0CD70BF04418}"/>
                </a:ext>
              </a:extLst>
            </p:cNvPr>
            <p:cNvSpPr/>
            <p:nvPr/>
          </p:nvSpPr>
          <p:spPr>
            <a:xfrm>
              <a:off x="5508662" y="3796903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1" y="0"/>
                  </a:moveTo>
                  <a:lnTo>
                    <a:pt x="0" y="0"/>
                  </a:lnTo>
                  <a:lnTo>
                    <a:pt x="0" y="203621"/>
                  </a:lnTo>
                  <a:lnTo>
                    <a:pt x="1368341" y="203621"/>
                  </a:lnTo>
                  <a:lnTo>
                    <a:pt x="1368341" y="0"/>
                  </a:lnTo>
                  <a:close/>
                </a:path>
              </a:pathLst>
            </a:custGeom>
            <a:solidFill>
              <a:srgbClr val="EEEC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">
              <a:extLst>
                <a:ext uri="{FF2B5EF4-FFF2-40B4-BE49-F238E27FC236}">
                  <a16:creationId xmlns:a16="http://schemas.microsoft.com/office/drawing/2014/main" id="{E46F3DF8-6A45-4809-BA9B-C37D712B1E6A}"/>
                </a:ext>
              </a:extLst>
            </p:cNvPr>
            <p:cNvSpPr/>
            <p:nvPr/>
          </p:nvSpPr>
          <p:spPr>
            <a:xfrm>
              <a:off x="5508662" y="3796903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10">
            <a:extLst>
              <a:ext uri="{FF2B5EF4-FFF2-40B4-BE49-F238E27FC236}">
                <a16:creationId xmlns:a16="http://schemas.microsoft.com/office/drawing/2014/main" id="{6FCB2EC2-DCBC-4830-BB39-56330F4AD6EB}"/>
              </a:ext>
            </a:extLst>
          </p:cNvPr>
          <p:cNvGrpSpPr/>
          <p:nvPr/>
        </p:nvGrpSpPr>
        <p:grpSpPr>
          <a:xfrm>
            <a:off x="7294874" y="4198900"/>
            <a:ext cx="1326092" cy="212016"/>
            <a:chOff x="5503900" y="4107033"/>
            <a:chExt cx="1377950" cy="213360"/>
          </a:xfrm>
        </p:grpSpPr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4E12A5FD-19C7-4166-9B66-390E5E23D44A}"/>
                </a:ext>
              </a:extLst>
            </p:cNvPr>
            <p:cNvSpPr/>
            <p:nvPr/>
          </p:nvSpPr>
          <p:spPr>
            <a:xfrm>
              <a:off x="5508662" y="4111796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1" y="0"/>
                  </a:moveTo>
                  <a:lnTo>
                    <a:pt x="0" y="0"/>
                  </a:lnTo>
                  <a:lnTo>
                    <a:pt x="0" y="203622"/>
                  </a:lnTo>
                  <a:lnTo>
                    <a:pt x="1368341" y="203622"/>
                  </a:lnTo>
                  <a:lnTo>
                    <a:pt x="1368341" y="0"/>
                  </a:lnTo>
                  <a:close/>
                </a:path>
              </a:pathLst>
            </a:custGeom>
            <a:solidFill>
              <a:srgbClr val="6600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2">
              <a:extLst>
                <a:ext uri="{FF2B5EF4-FFF2-40B4-BE49-F238E27FC236}">
                  <a16:creationId xmlns:a16="http://schemas.microsoft.com/office/drawing/2014/main" id="{6568E89C-30A3-46C1-A459-E80EFA074872}"/>
                </a:ext>
              </a:extLst>
            </p:cNvPr>
            <p:cNvSpPr/>
            <p:nvPr/>
          </p:nvSpPr>
          <p:spPr>
            <a:xfrm>
              <a:off x="5508662" y="4111796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13">
            <a:extLst>
              <a:ext uri="{FF2B5EF4-FFF2-40B4-BE49-F238E27FC236}">
                <a16:creationId xmlns:a16="http://schemas.microsoft.com/office/drawing/2014/main" id="{661AC603-9922-4A74-A937-354A86B875A8}"/>
              </a:ext>
            </a:extLst>
          </p:cNvPr>
          <p:cNvGrpSpPr/>
          <p:nvPr/>
        </p:nvGrpSpPr>
        <p:grpSpPr>
          <a:xfrm>
            <a:off x="7269291" y="4545828"/>
            <a:ext cx="1326092" cy="212016"/>
            <a:chOff x="5503900" y="4422854"/>
            <a:chExt cx="1377950" cy="213360"/>
          </a:xfrm>
        </p:grpSpPr>
        <p:sp>
          <p:nvSpPr>
            <p:cNvPr id="30" name="object 14">
              <a:extLst>
                <a:ext uri="{FF2B5EF4-FFF2-40B4-BE49-F238E27FC236}">
                  <a16:creationId xmlns:a16="http://schemas.microsoft.com/office/drawing/2014/main" id="{BEC646FE-615F-4FCF-8966-D1A56BAA40C7}"/>
                </a:ext>
              </a:extLst>
            </p:cNvPr>
            <p:cNvSpPr/>
            <p:nvPr/>
          </p:nvSpPr>
          <p:spPr>
            <a:xfrm>
              <a:off x="5508662" y="4427617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1" y="0"/>
                  </a:moveTo>
                  <a:lnTo>
                    <a:pt x="0" y="0"/>
                  </a:lnTo>
                  <a:lnTo>
                    <a:pt x="0" y="203622"/>
                  </a:lnTo>
                  <a:lnTo>
                    <a:pt x="1368341" y="203622"/>
                  </a:lnTo>
                  <a:lnTo>
                    <a:pt x="1368341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5">
              <a:extLst>
                <a:ext uri="{FF2B5EF4-FFF2-40B4-BE49-F238E27FC236}">
                  <a16:creationId xmlns:a16="http://schemas.microsoft.com/office/drawing/2014/main" id="{D8C3CACE-FD24-4D5E-82CE-FE96F0858349}"/>
                </a:ext>
              </a:extLst>
            </p:cNvPr>
            <p:cNvSpPr/>
            <p:nvPr/>
          </p:nvSpPr>
          <p:spPr>
            <a:xfrm>
              <a:off x="5508662" y="4427617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16">
            <a:extLst>
              <a:ext uri="{FF2B5EF4-FFF2-40B4-BE49-F238E27FC236}">
                <a16:creationId xmlns:a16="http://schemas.microsoft.com/office/drawing/2014/main" id="{108A9DA5-552B-4B4B-BB00-C3B82EC67621}"/>
              </a:ext>
            </a:extLst>
          </p:cNvPr>
          <p:cNvGrpSpPr/>
          <p:nvPr/>
        </p:nvGrpSpPr>
        <p:grpSpPr>
          <a:xfrm>
            <a:off x="7299458" y="4849363"/>
            <a:ext cx="1326092" cy="212016"/>
            <a:chOff x="5544557" y="4750405"/>
            <a:chExt cx="1377950" cy="213360"/>
          </a:xfrm>
        </p:grpSpPr>
        <p:sp>
          <p:nvSpPr>
            <p:cNvPr id="33" name="object 17">
              <a:extLst>
                <a:ext uri="{FF2B5EF4-FFF2-40B4-BE49-F238E27FC236}">
                  <a16:creationId xmlns:a16="http://schemas.microsoft.com/office/drawing/2014/main" id="{ADE2831D-FE70-4471-BFA8-5EA57C37FD18}"/>
                </a:ext>
              </a:extLst>
            </p:cNvPr>
            <p:cNvSpPr/>
            <p:nvPr/>
          </p:nvSpPr>
          <p:spPr>
            <a:xfrm>
              <a:off x="5549319" y="4755168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2" y="0"/>
                  </a:moveTo>
                  <a:lnTo>
                    <a:pt x="0" y="0"/>
                  </a:lnTo>
                  <a:lnTo>
                    <a:pt x="0" y="203621"/>
                  </a:lnTo>
                  <a:lnTo>
                    <a:pt x="1368342" y="203621"/>
                  </a:lnTo>
                  <a:lnTo>
                    <a:pt x="1368342" y="0"/>
                  </a:lnTo>
                  <a:close/>
                </a:path>
              </a:pathLst>
            </a:custGeom>
            <a:solidFill>
              <a:srgbClr val="66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2182C9FA-10EF-4265-9C94-0E7C180D03D5}"/>
                </a:ext>
              </a:extLst>
            </p:cNvPr>
            <p:cNvSpPr/>
            <p:nvPr/>
          </p:nvSpPr>
          <p:spPr>
            <a:xfrm>
              <a:off x="5549319" y="4755168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19">
            <a:extLst>
              <a:ext uri="{FF2B5EF4-FFF2-40B4-BE49-F238E27FC236}">
                <a16:creationId xmlns:a16="http://schemas.microsoft.com/office/drawing/2014/main" id="{9691649F-B5C6-4E0E-96BB-B67D78EC3926}"/>
              </a:ext>
            </a:extLst>
          </p:cNvPr>
          <p:cNvGrpSpPr/>
          <p:nvPr/>
        </p:nvGrpSpPr>
        <p:grpSpPr>
          <a:xfrm>
            <a:off x="7273875" y="5191098"/>
            <a:ext cx="1326092" cy="212016"/>
            <a:chOff x="5515982" y="5107364"/>
            <a:chExt cx="1377950" cy="213360"/>
          </a:xfrm>
        </p:grpSpPr>
        <p:sp>
          <p:nvSpPr>
            <p:cNvPr id="36" name="object 20">
              <a:extLst>
                <a:ext uri="{FF2B5EF4-FFF2-40B4-BE49-F238E27FC236}">
                  <a16:creationId xmlns:a16="http://schemas.microsoft.com/office/drawing/2014/main" id="{77C33497-636A-4B4B-BBE9-555AA1707CC1}"/>
                </a:ext>
              </a:extLst>
            </p:cNvPr>
            <p:cNvSpPr/>
            <p:nvPr/>
          </p:nvSpPr>
          <p:spPr>
            <a:xfrm>
              <a:off x="5520744" y="5112127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1368342" y="0"/>
                  </a:moveTo>
                  <a:lnTo>
                    <a:pt x="0" y="0"/>
                  </a:lnTo>
                  <a:lnTo>
                    <a:pt x="0" y="203621"/>
                  </a:lnTo>
                  <a:lnTo>
                    <a:pt x="1368342" y="203621"/>
                  </a:lnTo>
                  <a:lnTo>
                    <a:pt x="1368342" y="0"/>
                  </a:lnTo>
                  <a:close/>
                </a:path>
              </a:pathLst>
            </a:custGeom>
            <a:solidFill>
              <a:srgbClr val="66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1">
              <a:extLst>
                <a:ext uri="{FF2B5EF4-FFF2-40B4-BE49-F238E27FC236}">
                  <a16:creationId xmlns:a16="http://schemas.microsoft.com/office/drawing/2014/main" id="{10D2B97E-AF37-4A35-8ECA-10C2E42D763B}"/>
                </a:ext>
              </a:extLst>
            </p:cNvPr>
            <p:cNvSpPr/>
            <p:nvPr/>
          </p:nvSpPr>
          <p:spPr>
            <a:xfrm>
              <a:off x="5520744" y="5112127"/>
              <a:ext cx="1368425" cy="203835"/>
            </a:xfrm>
            <a:custGeom>
              <a:avLst/>
              <a:gdLst/>
              <a:ahLst/>
              <a:cxnLst/>
              <a:rect l="l" t="t" r="r" b="b"/>
              <a:pathLst>
                <a:path w="1368425" h="203835">
                  <a:moveTo>
                    <a:pt x="0" y="0"/>
                  </a:moveTo>
                  <a:lnTo>
                    <a:pt x="1368342" y="0"/>
                  </a:lnTo>
                  <a:lnTo>
                    <a:pt x="1368342" y="203622"/>
                  </a:lnTo>
                  <a:lnTo>
                    <a:pt x="0" y="2036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584" y="620688"/>
            <a:ext cx="7924492" cy="628377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nb-NO" b="1" spc="-5" dirty="0">
                <a:solidFill>
                  <a:schemeClr val="tx1"/>
                </a:solidFill>
              </a:rPr>
              <a:t>Avslutning</a:t>
            </a:r>
            <a:endParaRPr b="1"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71464" y="2060848"/>
            <a:ext cx="104411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4000" spc="-5" dirty="0">
                <a:latin typeface="Arial"/>
                <a:cs typeface="Arial"/>
              </a:rPr>
              <a:t>Hansker</a:t>
            </a:r>
            <a:r>
              <a:rPr sz="4000" spc="-20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ingen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spc="-5" dirty="0" err="1">
                <a:latin typeface="Arial"/>
                <a:cs typeface="Arial"/>
              </a:rPr>
              <a:t>enkle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dirty="0" err="1">
                <a:latin typeface="Arial"/>
                <a:cs typeface="Arial"/>
              </a:rPr>
              <a:t>løsning</a:t>
            </a:r>
            <a:endParaRPr sz="4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Hansker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som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effektiv</a:t>
            </a:r>
            <a:r>
              <a:rPr sz="4000" spc="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barriere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er</a:t>
            </a:r>
            <a:r>
              <a:rPr sz="4000" dirty="0">
                <a:latin typeface="Arial"/>
                <a:cs typeface="Arial"/>
              </a:rPr>
              <a:t> </a:t>
            </a:r>
            <a:r>
              <a:rPr sz="4000" spc="-5" dirty="0" err="1">
                <a:latin typeface="Arial"/>
                <a:cs typeface="Arial"/>
              </a:rPr>
              <a:t>krevende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B1DD2-D296-D6E7-4A8A-CA8B0098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152400"/>
            <a:ext cx="10134352" cy="1066800"/>
          </a:xfrm>
        </p:spPr>
        <p:txBody>
          <a:bodyPr/>
          <a:lstStyle/>
          <a:p>
            <a:r>
              <a:rPr lang="nb-NO" dirty="0"/>
              <a:t>STAMI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13E56B-EAA1-4B6C-640B-57E74A9398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592" y="894346"/>
            <a:ext cx="4052327" cy="5614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7F5070-A7EB-8C8C-C391-E2B905E034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224" y="1124744"/>
            <a:ext cx="3798636" cy="5301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B19BD3-27B4-D4F9-6323-F539D84CAA1B}"/>
              </a:ext>
            </a:extLst>
          </p:cNvPr>
          <p:cNvSpPr txBox="1"/>
          <p:nvPr/>
        </p:nvSpPr>
        <p:spPr>
          <a:xfrm>
            <a:off x="6456040" y="65671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hlinkClick r:id="rId4"/>
              </a:rPr>
              <a:t>https://stami.no/content/uploads/2018/08/Forebygging_poster-jpg.jpg</a:t>
            </a:r>
            <a:r>
              <a:rPr lang="nb-NO" sz="12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A221E7-E4E0-8C22-3BF8-BAAC696FA5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2060848"/>
            <a:ext cx="2365281" cy="24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12006-00B6-8EEC-AFE3-79AEC280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5305C-35D0-4C26-81CC-4C3E980F75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917" y="202230"/>
            <a:ext cx="10685717" cy="6367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87BBE-959E-20E4-4794-553D96F15AD7}"/>
              </a:ext>
            </a:extLst>
          </p:cNvPr>
          <p:cNvSpPr txBox="1"/>
          <p:nvPr/>
        </p:nvSpPr>
        <p:spPr>
          <a:xfrm>
            <a:off x="3287688" y="6604084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50" dirty="0">
                <a:hlinkClick r:id="rId3"/>
              </a:rPr>
              <a:t>https://www.videncenterforallergi.dk/eksem-og-erhverv/om-arbejdsbetinget-eksem/</a:t>
            </a:r>
            <a:r>
              <a:rPr lang="nb-NO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413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C92A48-0CEA-C40B-B39D-32979BC9C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948" y="140741"/>
            <a:ext cx="7096315" cy="3109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AAB50A-BE04-11FF-6B50-D82E53653D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1648879"/>
            <a:ext cx="4896544" cy="3917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D4A10-B35D-C6F3-FAA7-3506C8816E89}"/>
              </a:ext>
            </a:extLst>
          </p:cNvPr>
          <p:cNvSpPr txBox="1"/>
          <p:nvPr/>
        </p:nvSpPr>
        <p:spPr>
          <a:xfrm>
            <a:off x="1341845" y="5606985"/>
            <a:ext cx="8759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400" dirty="0">
                <a:hlinkClick r:id="rId4"/>
              </a:rPr>
              <a:t>https://nfa.dk/da/Forskning/Udgivelse?journalId=87ef9a8a-d6d5-49ee-9ba2-ce8b29135796</a:t>
            </a:r>
            <a:r>
              <a:rPr lang="nb-NO" sz="14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AD5529E-1E4D-B553-A2CF-2F8A46369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376" y="2355995"/>
            <a:ext cx="2664296" cy="1066800"/>
          </a:xfrm>
        </p:spPr>
        <p:txBody>
          <a:bodyPr/>
          <a:lstStyle/>
          <a:p>
            <a:r>
              <a:rPr lang="en-US" dirty="0" err="1"/>
              <a:t>Forekomst</a:t>
            </a:r>
            <a:r>
              <a:rPr lang="en-US" dirty="0"/>
              <a:t> av </a:t>
            </a:r>
            <a:r>
              <a:rPr lang="en-US" dirty="0" err="1"/>
              <a:t>hudplager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yrker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3CBEE3-3226-636E-A940-61759EA31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1" y="116632"/>
            <a:ext cx="7972923" cy="6398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19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1F9C23-7014-CBB7-FCD3-00DE552017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472" y="980728"/>
            <a:ext cx="5760640" cy="4339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9C85D-5B9A-BA2B-15C5-E990CAD906F1}"/>
              </a:ext>
            </a:extLst>
          </p:cNvPr>
          <p:cNvSpPr txBox="1"/>
          <p:nvPr/>
        </p:nvSpPr>
        <p:spPr>
          <a:xfrm>
            <a:off x="7104112" y="1719170"/>
            <a:ext cx="4968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Insidens av allergisk kontakt eksem 4,5/1000 pr år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17% av tilfellen avdekket av </a:t>
            </a:r>
            <a:r>
              <a:rPr lang="nb-NO" dirty="0" err="1"/>
              <a:t>tilleggstester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Antas å være minimumstall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507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116F63-0C2A-08FD-02CD-B0036059D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480" y="432651"/>
            <a:ext cx="7038741" cy="2407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4E5227-1977-8E74-B3B4-F2AB834A32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776" y="2564904"/>
            <a:ext cx="785318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6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0A77-D403-698C-FDC9-4A21C77F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548680"/>
            <a:ext cx="4248472" cy="1066800"/>
          </a:xfrm>
        </p:spPr>
        <p:txBody>
          <a:bodyPr/>
          <a:lstStyle/>
          <a:p>
            <a:r>
              <a:rPr lang="nb-NO" b="1" dirty="0"/>
              <a:t>Noen påstand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977FC-EB38-1331-BA16-79CAEE8C61B9}"/>
              </a:ext>
            </a:extLst>
          </p:cNvPr>
          <p:cNvSpPr txBox="1"/>
          <p:nvPr/>
        </p:nvSpPr>
        <p:spPr>
          <a:xfrm>
            <a:off x="2207568" y="198884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All arbeidsrelatert hudsykdom og skade kan forebygges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Hudplager og -sykdom synes å være en akseptert følge av arbeid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Aksept </a:t>
            </a:r>
            <a:r>
              <a:rPr lang="nb-NO"/>
              <a:t>av hudplager og -sykdom </a:t>
            </a:r>
            <a:r>
              <a:rPr lang="nb-NO" dirty="0"/>
              <a:t>et viktig hinder for effektivt forebyggende arbeid</a:t>
            </a:r>
          </a:p>
        </p:txBody>
      </p:sp>
    </p:spTree>
    <p:extLst>
      <p:ext uri="{BB962C8B-B14F-4D97-AF65-F5344CB8AC3E}">
        <p14:creationId xmlns:p14="http://schemas.microsoft.com/office/powerpoint/2010/main" val="26657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olav_liggende_ren">
  <a:themeElements>
    <a:clrScheme name="stolav_liggende_re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olav_liggende_r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nb-NO" alt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olav_liggende_re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olav_liggende_re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olav_liggende_r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11105</TotalTime>
  <Words>1036</Words>
  <Application>Microsoft Macintosh PowerPoint</Application>
  <PresentationFormat>Widescreen</PresentationFormat>
  <Paragraphs>183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Calibri</vt:lpstr>
      <vt:lpstr>Times New Roman</vt:lpstr>
      <vt:lpstr>Verdana</vt:lpstr>
      <vt:lpstr>Wingdings</vt:lpstr>
      <vt:lpstr>stolav_liggende_ren</vt:lpstr>
      <vt:lpstr>Arbeidsrelaterte hudsykdommer – forebygging og oppfølging </vt:lpstr>
      <vt:lpstr>Innhold</vt:lpstr>
      <vt:lpstr>STAMI</vt:lpstr>
      <vt:lpstr>PowerPoint Presentation</vt:lpstr>
      <vt:lpstr>PowerPoint Presentation</vt:lpstr>
      <vt:lpstr>Forekomst av hudplager i ulike yrker</vt:lpstr>
      <vt:lpstr>PowerPoint Presentation</vt:lpstr>
      <vt:lpstr>PowerPoint Presentation</vt:lpstr>
      <vt:lpstr>Noen påstand</vt:lpstr>
      <vt:lpstr>Kjemikalier</vt:lpstr>
      <vt:lpstr>Opptak av kjemikalier gjennom huden</vt:lpstr>
      <vt:lpstr>Eksponeringsmodell</vt:lpstr>
      <vt:lpstr>Hva skjer med kjemikalier på huden</vt:lpstr>
      <vt:lpstr>Vått arbeid</vt:lpstr>
      <vt:lpstr>Arbeid tørt og rent</vt:lpstr>
      <vt:lpstr>Kilder til informasjon om hanskebruk</vt:lpstr>
      <vt:lpstr>Eksempel: Eksponeringssenario</vt:lpstr>
      <vt:lpstr>Eksempel: Sikkerhetsdatablad</vt:lpstr>
      <vt:lpstr>Eksempel: Hanskeguider</vt:lpstr>
      <vt:lpstr>Er hanskene egnet / tilgjengelig?</vt:lpstr>
      <vt:lpstr>«Hanskeprogram»</vt:lpstr>
      <vt:lpstr>Gode råd for å beskytte huden (etter AMI)</vt:lpstr>
      <vt:lpstr>Barrierer</vt:lpstr>
      <vt:lpstr>PowerPoint Presentation</vt:lpstr>
      <vt:lpstr>PowerPoint Presentation</vt:lpstr>
      <vt:lpstr>PowerPoint Presentation</vt:lpstr>
      <vt:lpstr>PowerPoint Presentation</vt:lpstr>
      <vt:lpstr>NS-EN 16523-1:2015+A1:2018</vt:lpstr>
      <vt:lpstr>Avslutning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sislaa-st</dc:creator>
  <cp:lastModifiedBy>Hans Thore Smedbold</cp:lastModifiedBy>
  <cp:revision>461</cp:revision>
  <cp:lastPrinted>2022-05-03T04:26:04Z</cp:lastPrinted>
  <dcterms:created xsi:type="dcterms:W3CDTF">2013-09-04T07:08:49Z</dcterms:created>
  <dcterms:modified xsi:type="dcterms:W3CDTF">2022-05-05T11:57:34Z</dcterms:modified>
</cp:coreProperties>
</file>